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79" r:id="rId4"/>
    <p:sldId id="281" r:id="rId5"/>
    <p:sldId id="282" r:id="rId6"/>
    <p:sldId id="278" r:id="rId7"/>
    <p:sldId id="283" r:id="rId8"/>
    <p:sldId id="284" r:id="rId9"/>
    <p:sldId id="290" r:id="rId10"/>
    <p:sldId id="289" r:id="rId11"/>
    <p:sldId id="291" r:id="rId12"/>
    <p:sldId id="292" r:id="rId13"/>
    <p:sldId id="277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6B0"/>
    <a:srgbClr val="B6E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058" autoAdjust="0"/>
  </p:normalViewPr>
  <p:slideViewPr>
    <p:cSldViewPr snapToGrid="0">
      <p:cViewPr varScale="1">
        <p:scale>
          <a:sx n="87" d="100"/>
          <a:sy n="87" d="100"/>
        </p:scale>
        <p:origin x="1452" y="84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96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4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política de coesão é um parceiro natural da iniciativa «novo Bauhaus europeu», uma vez que promove a convergência e soluções para estratégias de desenvolvimento que reconhecem os desafios económicos, sociais e climáticos, com enfoque nos territórios. 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questão não se prende com fundos novos ou adicionais, mas sim com a mobilização dos recursos ao abrigo de várias políticas e programas europeus, a fim de garantir um arranque eficaz após a fase de conceção e a difusão através de programas, projetos e fontes de financiamento tradicionais.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8BDC-4E40-4D83-B555-37C61EC21C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0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8BDC-4E40-4D83-B555-37C61EC21C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87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08BDC-4E40-4D83-B555-37C61EC21C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B3C6-2F90-4199-BD5C-4D84292AE3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EB-0132-415C-963C-34AB21F67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B3C6-2F90-4199-BD5C-4D84292AE3F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EB-0132-415C-963C-34AB21F67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3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ium.ec.europa.eu/en/regio-peer-2-peer-communities/new-european-bauhaus" TargetMode="External"/><Relationship Id="rId2" Type="http://schemas.openxmlformats.org/officeDocument/2006/relationships/hyperlink" Target="https://new-european-bauhaus.europa.eu/community-core-new-european-bauhaus_e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rizes.new-european-bauhaus.europa.eu/" TargetMode="External"/><Relationship Id="rId5" Type="http://schemas.openxmlformats.org/officeDocument/2006/relationships/hyperlink" Target="https://new-european-bauhaus.europa.eu/events/festival_en" TargetMode="External"/><Relationship Id="rId4" Type="http://schemas.openxmlformats.org/officeDocument/2006/relationships/hyperlink" Target="https://new-european-bauhaus.europa.eu/about/national-contact-points_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-european-bauhaus.europa.eu/tools-and-resources/use-compass_e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new-european-bauhaus.europa.eu/tools-and-resources/neb-investment-guidelines_en" TargetMode="External"/><Relationship Id="rId4" Type="http://schemas.openxmlformats.org/officeDocument/2006/relationships/hyperlink" Target="https://new-european-bauhaus.europa.eu/tools-and-resources/use-toolbox_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-european-bauhaus.europa.eu/funding/currently-open-and-forthcoming-calls_en" TargetMode="External"/><Relationship Id="rId2" Type="http://schemas.openxmlformats.org/officeDocument/2006/relationships/hyperlink" Target="https://new-european-bauhaus.europa.eu/funding/new-european-bauhaus-facility_en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embed/uEYa7kRRbUI" TargetMode="External"/><Relationship Id="rId5" Type="http://schemas.openxmlformats.org/officeDocument/2006/relationships/hyperlink" Target="https://prizes.new-european-bauhaus.europa.eu/node/249377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urban-initiative.eu/ia-cities/viana-do-castelo/home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vianastarts.p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ium.ec.europa.eu/en/regio-peer-2-peer-communities/new-european-bauha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3D418EDD-8DD8-41ED-9BA4-6A78EE11E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434" y="2628245"/>
            <a:ext cx="8074341" cy="261853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1804139-EF80-49B5-B7FE-014F1A95F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8D365"/>
              </a:clrFrom>
              <a:clrTo>
                <a:srgbClr val="A8D36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7274" cy="69272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DDDEF6-EC1D-8A10-F189-AAEE826EC527}"/>
              </a:ext>
            </a:extLst>
          </p:cNvPr>
          <p:cNvSpPr txBox="1"/>
          <p:nvPr/>
        </p:nvSpPr>
        <p:spPr>
          <a:xfrm>
            <a:off x="6277693" y="4723563"/>
            <a:ext cx="563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E" i="1" dirty="0"/>
              <a:t>Novo Bauhaus </a:t>
            </a:r>
            <a:r>
              <a:rPr lang="en-IE" i="1" dirty="0" err="1"/>
              <a:t>Europeu</a:t>
            </a:r>
            <a:r>
              <a:rPr lang="en-IE" i="1" dirty="0"/>
              <a:t> </a:t>
            </a:r>
          </a:p>
          <a:p>
            <a:pPr algn="r"/>
            <a:r>
              <a:rPr lang="en-IE" i="1" dirty="0"/>
              <a:t>Tatiana Coelho de Oliveira – DG REGIO – </a:t>
            </a:r>
            <a:r>
              <a:rPr lang="en-IE" i="1" dirty="0" err="1"/>
              <a:t>Unidade</a:t>
            </a:r>
            <a:r>
              <a:rPr lang="en-IE" i="1" dirty="0"/>
              <a:t> de </a:t>
            </a:r>
            <a:r>
              <a:rPr lang="en-IE" i="1" dirty="0" err="1"/>
              <a:t>Coordenação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182607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64A8299-B791-B378-3B5B-4BFEE37E3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5" r="-2" b="1587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5D8528-705C-396C-D16F-369351A22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3102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17BBB13-4A54-B95F-296D-73A93B7B6D98}"/>
              </a:ext>
            </a:extLst>
          </p:cNvPr>
          <p:cNvSpPr/>
          <p:nvPr/>
        </p:nvSpPr>
        <p:spPr>
          <a:xfrm>
            <a:off x="0" y="951961"/>
            <a:ext cx="4891692" cy="117198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>
                    <a:lumMod val="50000"/>
                  </a:schemeClr>
                </a:solidFill>
              </a:rPr>
              <a:t>Em </a:t>
            </a:r>
            <a:r>
              <a:rPr lang="en-IE" sz="2000" b="1" dirty="0" err="1">
                <a:solidFill>
                  <a:schemeClr val="tx1">
                    <a:lumMod val="50000"/>
                  </a:schemeClr>
                </a:solidFill>
              </a:rPr>
              <a:t>paralelo</a:t>
            </a:r>
            <a:r>
              <a:rPr lang="en-IE" sz="2000" b="1" dirty="0">
                <a:solidFill>
                  <a:schemeClr val="tx1">
                    <a:lumMod val="50000"/>
                  </a:schemeClr>
                </a:solidFill>
              </a:rPr>
              <a:t>, NEB Prizes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CE0087-5795-CBF0-9C1F-E623B82C14CC}"/>
              </a:ext>
            </a:extLst>
          </p:cNvPr>
          <p:cNvSpPr/>
          <p:nvPr/>
        </p:nvSpPr>
        <p:spPr>
          <a:xfrm>
            <a:off x="489096" y="4344231"/>
            <a:ext cx="5246685" cy="209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5EE9C5-1AB3-0581-4ACF-EB366A3871D3}"/>
              </a:ext>
            </a:extLst>
          </p:cNvPr>
          <p:cNvSpPr/>
          <p:nvPr/>
        </p:nvSpPr>
        <p:spPr>
          <a:xfrm>
            <a:off x="245894" y="2351477"/>
            <a:ext cx="52466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</a:rPr>
              <a:t>Premiar as melhores práticas, os exemplos e os conceitos que ilustram os valores de sustentabilidade, estética e inclusão do NEB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1">
                    <a:lumMod val="50000"/>
                  </a:schemeClr>
                </a:solidFill>
              </a:rPr>
              <a:t>Mais de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5500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</a:rPr>
              <a:t>candidaturas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recebidas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ao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longo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cinco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edições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(2021-2025).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>
                    <a:lumMod val="50000"/>
                  </a:schemeClr>
                </a:solidFill>
              </a:rPr>
              <a:t>2 milhões de euros 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</a:rPr>
              <a:t>em prêmios concedidos a 94 vencedores até o final dos Prêmios NEB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</a:schemeClr>
                </a:solidFill>
              </a:rPr>
              <a:t>Em 2025, um total de </a:t>
            </a:r>
            <a:r>
              <a:rPr lang="pt-BR" sz="1800" b="1">
                <a:solidFill>
                  <a:schemeClr val="tx1">
                    <a:lumMod val="50000"/>
                  </a:schemeClr>
                </a:solidFill>
              </a:rPr>
              <a:t>600.000 de euros 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</a:rPr>
              <a:t>será concedido a 20 pequenos municípios, cada um recebendo 30.000 euros (NEB Boost for Small Municipalities)</a:t>
            </a:r>
            <a:endParaRPr lang="en-I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5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B1BD9E-687F-534E-5400-6A778B8C3488}"/>
              </a:ext>
            </a:extLst>
          </p:cNvPr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Como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fazer</a:t>
            </a: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parte</a:t>
            </a: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da ‘NEB community’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9490E-45C3-EC11-92B7-E87961B60BFE}"/>
              </a:ext>
            </a:extLst>
          </p:cNvPr>
          <p:cNvSpPr txBox="1"/>
          <p:nvPr/>
        </p:nvSpPr>
        <p:spPr>
          <a:xfrm>
            <a:off x="914400" y="1924050"/>
            <a:ext cx="103698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Junte-se à </a:t>
            </a: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Comunidade oficial do Novo Bauhaus Europeu </a:t>
            </a: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para saber mais sobre oportunidades de financiamento. Esta comunidade está aberta a organizações públicas e privadas que promovem os valores do NEB.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Junte-se ao </a:t>
            </a:r>
            <a:r>
              <a:rPr lang="en-US" sz="2000" dirty="0">
                <a:latin typeface="+mn-lt"/>
                <a:cs typeface="Times New Roman" panose="02020603050405020304" pitchFamily="18" charset="0"/>
                <a:hlinkClick r:id="rId3"/>
              </a:rPr>
              <a:t>NEB Community of Practice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que apoia a integração dos princípios do NEB na política de coesão. Esta comunidade é aberta a como autoridades de gestão, órgãos intermediários e autoridades locais.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Entre em contato com o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NEB National Contact Point </a:t>
            </a: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 seu país para saber mais sobre a iniciativa NEB na sua região.</a:t>
            </a:r>
          </a:p>
          <a:p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Participe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NEB Festival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competição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anual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NEB Prizes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5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76A299-EFBA-50D7-9EBE-75FDFA9FD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752" y="1933453"/>
            <a:ext cx="5310141" cy="3840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B283CA-73A4-1339-BF74-B865742DA75C}"/>
              </a:ext>
            </a:extLst>
          </p:cNvPr>
          <p:cNvSpPr txBox="1"/>
          <p:nvPr/>
        </p:nvSpPr>
        <p:spPr>
          <a:xfrm>
            <a:off x="818155" y="1402400"/>
            <a:ext cx="671738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800" b="1" i="1" dirty="0">
                <a:latin typeface="+mn-lt"/>
                <a:hlinkClick r:id="rId3"/>
              </a:rPr>
              <a:t>NEB </a:t>
            </a:r>
            <a:r>
              <a:rPr lang="it-IT" sz="1800" b="1" i="1" dirty="0" err="1">
                <a:latin typeface="+mn-lt"/>
                <a:hlinkClick r:id="rId3"/>
              </a:rPr>
              <a:t>Compass</a:t>
            </a:r>
            <a:r>
              <a:rPr lang="it-IT" sz="1800" i="1" dirty="0">
                <a:latin typeface="+mn-lt"/>
              </a:rPr>
              <a:t>: </a:t>
            </a:r>
            <a:r>
              <a:rPr lang="pt-BR" sz="1800" i="1" dirty="0">
                <a:latin typeface="+mn-lt"/>
              </a:rPr>
              <a:t>um guia aplicável a diversas ações transformadoras. O Compass detalha como implementar os valores e princípios do Novo Bauhaus Europeu na prática.</a:t>
            </a:r>
          </a:p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800" b="1" i="1" dirty="0">
                <a:latin typeface="+mn-lt"/>
                <a:hlinkClick r:id="rId4"/>
              </a:rPr>
              <a:t>NEB Toolbox</a:t>
            </a:r>
            <a:r>
              <a:rPr lang="it-IT" sz="1800" i="1" dirty="0">
                <a:latin typeface="+mn-lt"/>
              </a:rPr>
              <a:t>: </a:t>
            </a:r>
            <a:r>
              <a:rPr lang="pt-BR" sz="1800" i="1" dirty="0">
                <a:latin typeface="+mn-lt"/>
              </a:rPr>
              <a:t>reúne uma coleção de ferramentas práticas de co-design, workshops e bons exemplos de como implementar </a:t>
            </a:r>
            <a:r>
              <a:rPr lang="en-IE" sz="1800" i="1" dirty="0" err="1">
                <a:latin typeface="+mn-lt"/>
              </a:rPr>
              <a:t>projectos</a:t>
            </a:r>
            <a:r>
              <a:rPr lang="en-IE" sz="1800" i="1" dirty="0">
                <a:latin typeface="+mn-lt"/>
              </a:rPr>
              <a:t> NEB.</a:t>
            </a:r>
            <a:endParaRPr lang="it-IT" sz="1800" i="1" dirty="0">
              <a:latin typeface="+mn-lt"/>
            </a:endParaRPr>
          </a:p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1800" b="1" i="1" u="sng" dirty="0">
                <a:latin typeface="+mn-lt"/>
              </a:rPr>
              <a:t>NEB Mainstreaming Toolkit</a:t>
            </a:r>
            <a:r>
              <a:rPr lang="en-IE" sz="1800" i="1" dirty="0">
                <a:latin typeface="+mn-lt"/>
              </a:rPr>
              <a:t>: ferramenta </a:t>
            </a:r>
            <a:r>
              <a:rPr lang="pt-BR" sz="1800" i="1" dirty="0">
                <a:latin typeface="+mn-lt"/>
              </a:rPr>
              <a:t>destinada a autoridades de gestão para auxiliar no processo de seleção e avaliação de projetos NEB, além de ajudar potenciais beneficiários a incorporar os valores do NEB em suas iniciativas.</a:t>
            </a:r>
            <a:endParaRPr lang="en-IE" sz="1800" b="1" i="1" dirty="0">
              <a:latin typeface="+mn-lt"/>
              <a:hlinkClick r:id="rId5"/>
            </a:endParaRPr>
          </a:p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1800" b="1" i="1" dirty="0">
                <a:latin typeface="+mn-lt"/>
                <a:hlinkClick r:id="rId5"/>
              </a:rPr>
              <a:t>NEB Investment Guidelines</a:t>
            </a:r>
            <a:r>
              <a:rPr lang="en-IE" sz="1800" dirty="0">
                <a:latin typeface="+mn-lt"/>
              </a:rPr>
              <a:t>: </a:t>
            </a:r>
            <a:r>
              <a:rPr lang="pt-BR" sz="1800" i="1" dirty="0">
                <a:latin typeface="+mn-lt"/>
              </a:rPr>
              <a:t>fornece conselhos e boas práticas para investidores e entidades, visando aumentar investimentos em espaços públicos e edifícios, transformando-os de acordo com os valores do NEB.</a:t>
            </a:r>
            <a:endParaRPr lang="it-IT" sz="18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6ECC4B-B91B-C46F-6B54-0622CCB72F1B}"/>
              </a:ext>
            </a:extLst>
          </p:cNvPr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NEB: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instrumentos</a:t>
            </a: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apoio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8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A68C-A4FB-62CB-1E3F-D279EB80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33EB-0132-415C-963C-34AB21F67F87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2185D-F620-604B-E85C-150D2D874B60}"/>
              </a:ext>
            </a:extLst>
          </p:cNvPr>
          <p:cNvSpPr txBox="1"/>
          <p:nvPr/>
        </p:nvSpPr>
        <p:spPr>
          <a:xfrm>
            <a:off x="914399" y="1385973"/>
            <a:ext cx="10213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cs typeface="Times New Roman" panose="02020603050405020304" pitchFamily="18" charset="0"/>
              </a:rPr>
              <a:t>O </a:t>
            </a:r>
            <a:r>
              <a:rPr lang="pt-BR" sz="2000" b="1" dirty="0">
                <a:latin typeface="+mn-lt"/>
                <a:cs typeface="Times New Roman" panose="02020603050405020304" pitchFamily="18" charset="0"/>
              </a:rPr>
              <a:t>NEB continua a ser uma prioridade </a:t>
            </a:r>
            <a:r>
              <a:rPr lang="pt-BR" sz="2000" dirty="0">
                <a:latin typeface="+mn-lt"/>
                <a:cs typeface="Times New Roman" panose="02020603050405020304" pitchFamily="18" charset="0"/>
              </a:rPr>
              <a:t>na agenda da Comissão Europeia. </a:t>
            </a:r>
          </a:p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cs typeface="Times New Roman" panose="02020603050405020304" pitchFamily="18" charset="0"/>
              </a:rPr>
              <a:t>Os esforços para integrar os valores e os princípios do NEB na política de coesão continuarão a impulsionar investimentos sustentáveis, inclusivos em toda Europa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95AFF2-2AEB-95D6-43E6-87B4219E5610}"/>
              </a:ext>
            </a:extLst>
          </p:cNvPr>
          <p:cNvSpPr txBox="1"/>
          <p:nvPr/>
        </p:nvSpPr>
        <p:spPr>
          <a:xfrm>
            <a:off x="914399" y="3018536"/>
            <a:ext cx="10580077" cy="34778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  <a:cs typeface="Times New Roman" panose="02020603050405020304" pitchFamily="18" charset="0"/>
                <a:hlinkClick r:id="rId2"/>
              </a:rPr>
              <a:t>NEB Facility </a:t>
            </a:r>
            <a:r>
              <a:rPr lang="pt-BR" sz="1800" dirty="0">
                <a:latin typeface="+mn-lt"/>
                <a:cs typeface="Times New Roman" panose="02020603050405020304" pitchFamily="18" charset="0"/>
              </a:rPr>
              <a:t>é um novo instrumento de financiamento da União Europeia, com o objetivo de financiar projetos que transformem bairros em locais mais sustentáveis, inclusivos e esteticamente agradáveis. </a:t>
            </a:r>
            <a:endParaRPr lang="en-IE" sz="1800" dirty="0">
              <a:latin typeface="+mn-lt"/>
              <a:cs typeface="Times New Roman" panose="02020603050405020304" pitchFamily="18" charset="0"/>
            </a:endParaRPr>
          </a:p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1800" dirty="0">
                <a:latin typeface="+mn-lt"/>
                <a:cs typeface="Times New Roman" panose="02020603050405020304" pitchFamily="18" charset="0"/>
              </a:rPr>
              <a:t>É</a:t>
            </a:r>
            <a:r>
              <a:rPr lang="pt-BR" sz="1800" dirty="0">
                <a:latin typeface="+mn-lt"/>
                <a:cs typeface="Times New Roman" panose="02020603050405020304" pitchFamily="18" charset="0"/>
              </a:rPr>
              <a:t> dividido em duas componentes: </a:t>
            </a:r>
            <a:r>
              <a:rPr lang="pt-BR" sz="1800" b="1" dirty="0">
                <a:latin typeface="+mn-lt"/>
                <a:cs typeface="Times New Roman" panose="02020603050405020304" pitchFamily="18" charset="0"/>
              </a:rPr>
              <a:t>investigação e inovação (I&amp;I) - </a:t>
            </a:r>
            <a:r>
              <a:rPr lang="pt-BR" sz="1800" dirty="0">
                <a:latin typeface="+mn-lt"/>
                <a:cs typeface="Times New Roman" panose="02020603050405020304" pitchFamily="18" charset="0"/>
              </a:rPr>
              <a:t>com um orçamento anual indicativo de 120 mihoes milhões de euros provenientes do Horizonte Europa; e </a:t>
            </a:r>
            <a:r>
              <a:rPr lang="pt-BR" sz="1800" b="1" dirty="0">
                <a:latin typeface="+mn-lt"/>
                <a:cs typeface="Times New Roman" panose="02020603050405020304" pitchFamily="18" charset="0"/>
              </a:rPr>
              <a:t>implementação/escalabilidade (roll-out) - </a:t>
            </a:r>
            <a:r>
              <a:rPr lang="pt-BR" sz="1800" dirty="0">
                <a:latin typeface="+mn-lt"/>
                <a:cs typeface="Times New Roman" panose="02020603050405020304" pitchFamily="18" charset="0"/>
              </a:rPr>
              <a:t>financiada por outros programas europeus, além de recursos nacionais e privados.</a:t>
            </a:r>
          </a:p>
          <a:p>
            <a:pPr marL="360000" indent="-34290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latin typeface="+mn-lt"/>
                <a:cs typeface="Times New Roman" panose="02020603050405020304" pitchFamily="18" charset="0"/>
              </a:rPr>
              <a:t>As </a:t>
            </a:r>
            <a:r>
              <a:rPr lang="pt-BR" sz="1800" dirty="0">
                <a:latin typeface="+mn-lt"/>
                <a:cs typeface="Times New Roman" panose="02020603050405020304" pitchFamily="18" charset="0"/>
                <a:hlinkClick r:id="rId3"/>
              </a:rPr>
              <a:t>primeiras chamadas </a:t>
            </a:r>
            <a:r>
              <a:rPr lang="pt-BR" sz="1800" dirty="0">
                <a:latin typeface="+mn-lt"/>
                <a:cs typeface="Times New Roman" panose="02020603050405020304" pitchFamily="18" charset="0"/>
              </a:rPr>
              <a:t>de propostas para a componente I&amp;I do NEB Facility foram publicadas no portal de Financiamento e Concursos da Comissão Europeia e na página de financiamento do NEB, com data limite de </a:t>
            </a:r>
            <a:r>
              <a:rPr lang="pt-BR" sz="1800" b="1" dirty="0">
                <a:latin typeface="+mn-lt"/>
                <a:cs typeface="Times New Roman" panose="02020603050405020304" pitchFamily="18" charset="0"/>
              </a:rPr>
              <a:t>12 de novembro de 2025</a:t>
            </a:r>
            <a:r>
              <a:rPr lang="pt-BR" sz="1800" dirty="0">
                <a:latin typeface="+mn-lt"/>
                <a:cs typeface="Times New Roman" panose="02020603050405020304" pitchFamily="18" charset="0"/>
              </a:rPr>
              <a:t>. </a:t>
            </a:r>
            <a:endParaRPr lang="en-US" sz="1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CBC7CF-6AF2-CC7E-2C71-A0D9329A955D}"/>
              </a:ext>
            </a:extLst>
          </p:cNvPr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Futuro</a:t>
            </a: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do Novo Bauhaus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Europeau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1804139-EF80-49B5-B7FE-014F1A95F1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8D365"/>
              </a:clrFrom>
              <a:clrTo>
                <a:srgbClr val="A8D36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7274" cy="6927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0154" y="3152927"/>
            <a:ext cx="775142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IE" sz="4000" dirty="0" err="1">
                <a:solidFill>
                  <a:schemeClr val="tx1">
                    <a:lumMod val="50000"/>
                  </a:schemeClr>
                </a:solidFill>
              </a:rPr>
              <a:t>Obrigada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24" y="204440"/>
            <a:ext cx="4890449" cy="13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8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052EB4-CFB3-6A1F-EFA3-69751052D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660" y="1983369"/>
            <a:ext cx="3461622" cy="37263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C7A012-3881-61F2-38B4-511A3316F627}"/>
              </a:ext>
            </a:extLst>
          </p:cNvPr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 que é o Novo Bauhaus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Europeu</a:t>
            </a: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(NEB)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38A65-0EC5-A74B-231B-ADCD0C9DAE85}"/>
              </a:ext>
            </a:extLst>
          </p:cNvPr>
          <p:cNvSpPr txBox="1"/>
          <p:nvPr/>
        </p:nvSpPr>
        <p:spPr>
          <a:xfrm>
            <a:off x="914400" y="1455128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uma inciativa criativa e interdisciplinar da Comissão Europeia que busca trazer o Pacto Ecológico Europeu mais próximo aos cidadãos.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Foi inspirada na abordagem multidisciplinar, colaborativa e holística do movimento Bauhaus do início do século XX.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iniciativa nos convida a imaginar e construir espaços inclusivos e acessíveis. Ela promove soluções sustentáveis que celebram a diversidade das culturas e tradições locais da Europa.</a:t>
            </a:r>
            <a:endParaRPr lang="en-IE" sz="2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7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27126-CD14-457A-77E9-64BA5C7F9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194" y="1575654"/>
            <a:ext cx="5983806" cy="43282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C0D723-3097-2B2A-85FA-189AB4160A13}"/>
              </a:ext>
            </a:extLst>
          </p:cNvPr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NEB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Valores</a:t>
            </a: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Princípios</a:t>
            </a: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funcionamento</a:t>
            </a: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05631-E29F-7D2E-D16D-6E5D53E8D3BB}"/>
              </a:ext>
            </a:extLst>
          </p:cNvPr>
          <p:cNvSpPr txBox="1"/>
          <p:nvPr/>
        </p:nvSpPr>
        <p:spPr>
          <a:xfrm>
            <a:off x="914400" y="1539184"/>
            <a:ext cx="5705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NEB </a:t>
            </a:r>
            <a:r>
              <a:rPr lang="en-IE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endParaRPr lang="en-IE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Sustentabilidade</a:t>
            </a: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desde metas climáticas, circularidade, poluição zero e biodiversidade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Inclusão: </a:t>
            </a:r>
            <a:r>
              <a:rPr lang="pt-BR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desde a valorização da diversidade, até à garantia de acessibilidade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Estética</a:t>
            </a: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qualidade de experiência e estilo, além da funcionalidade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NEB </a:t>
            </a:r>
            <a:r>
              <a:rPr lang="en-IE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Princípios</a:t>
            </a:r>
            <a:r>
              <a:rPr lang="en-IE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IE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funcionamento</a:t>
            </a:r>
            <a:endParaRPr lang="en-IE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Processo</a:t>
            </a: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Participativo</a:t>
            </a:r>
            <a:endParaRPr lang="en-IE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Abordagem</a:t>
            </a: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Transdisciplinar</a:t>
            </a:r>
            <a:endParaRPr lang="en-IE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Participação</a:t>
            </a: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IE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vários</a:t>
            </a:r>
            <a:r>
              <a:rPr lang="en-IE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níveis</a:t>
            </a:r>
            <a:endParaRPr lang="en-IE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6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4AC588C-A463-0C2B-257E-62BD782B1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2710"/>
            <a:ext cx="5834194" cy="277124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EC89493-EEF0-22B2-B815-7F66B80B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942"/>
            <a:ext cx="5834194" cy="276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6A98E-1BE4-26C5-CFEF-1BD4961A6DBB}"/>
              </a:ext>
            </a:extLst>
          </p:cNvPr>
          <p:cNvSpPr txBox="1"/>
          <p:nvPr/>
        </p:nvSpPr>
        <p:spPr>
          <a:xfrm>
            <a:off x="6357808" y="1270695"/>
            <a:ext cx="53806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Museo Cuevas del Sacromonte</a:t>
            </a:r>
          </a:p>
          <a:p>
            <a:r>
              <a:rPr lang="es-ES" sz="1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Granada, </a:t>
            </a:r>
            <a:r>
              <a:rPr lang="es-ES" sz="1600" b="1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Espanha</a:t>
            </a:r>
            <a:endParaRPr lang="es-ES" sz="1600" b="1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600" b="1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(NEB Prizes 2023 – Champions)</a:t>
            </a:r>
          </a:p>
          <a:p>
            <a:r>
              <a:rPr lang="es-ES" sz="11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https://prizes.new-european-bauhaus.europa.eu/node/249377</a:t>
            </a:r>
            <a:r>
              <a:rPr lang="es-ES" sz="11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62327-44D6-B1E4-F28E-FEF5E5628479}"/>
              </a:ext>
            </a:extLst>
          </p:cNvPr>
          <p:cNvSpPr txBox="1"/>
          <p:nvPr/>
        </p:nvSpPr>
        <p:spPr>
          <a:xfrm>
            <a:off x="6494803" y="6364860"/>
            <a:ext cx="6097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>
                <a:hlinkClick r:id="rId6"/>
              </a:rPr>
              <a:t>Short video</a:t>
            </a:r>
          </a:p>
        </p:txBody>
      </p:sp>
      <p:pic>
        <p:nvPicPr>
          <p:cNvPr id="8" name="Graphic 7" descr="Video camera with solid fill">
            <a:extLst>
              <a:ext uri="{FF2B5EF4-FFF2-40B4-BE49-F238E27FC236}">
                <a16:creationId xmlns:a16="http://schemas.microsoft.com/office/drawing/2014/main" id="{FA73AEAE-3AF1-9261-D270-D2FE041E81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1286" y="6267485"/>
            <a:ext cx="405151" cy="405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6DFDE-094A-B966-5B76-84A86A752DAC}"/>
              </a:ext>
            </a:extLst>
          </p:cNvPr>
          <p:cNvSpPr txBox="1"/>
          <p:nvPr/>
        </p:nvSpPr>
        <p:spPr>
          <a:xfrm>
            <a:off x="6223861" y="2616242"/>
            <a:ext cx="551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Restauração do património natural, cultural e social no vale do rio Darro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Sustentabilidade</a:t>
            </a:r>
            <a:r>
              <a:rPr lang="pt-BR" sz="16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Transformação sustentável de uma área historicamente negligenciada, utilizando métodos tradicionais e promovendo o turismo sustentável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Inclusão</a:t>
            </a:r>
            <a:r>
              <a:rPr lang="pt-B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Modelo de gestão orientado pela comunidade, envolvendo os agentes locais e abraçando a diversidade cultural</a:t>
            </a:r>
            <a:endParaRPr lang="en-US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Estética: 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Celebrando as tradições e costumes locais, promovendo o orgulho e a participação da comunidade.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3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Example of NEB Projects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6A98E-1BE4-26C5-CFEF-1BD4961A6DBB}"/>
              </a:ext>
            </a:extLst>
          </p:cNvPr>
          <p:cNvSpPr txBox="1"/>
          <p:nvPr/>
        </p:nvSpPr>
        <p:spPr>
          <a:xfrm>
            <a:off x="6357808" y="1270695"/>
            <a:ext cx="53806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Viana do Castelo S+T+ARTS Centre</a:t>
            </a:r>
          </a:p>
          <a:p>
            <a:r>
              <a:rPr lang="es-ES" sz="1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Viana do Castelo, Portugal</a:t>
            </a:r>
          </a:p>
          <a:p>
            <a:endParaRPr lang="es-ES" sz="1600" b="1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(European Urban </a:t>
            </a:r>
            <a:r>
              <a:rPr lang="es-ES" b="1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Initiative</a:t>
            </a:r>
            <a:r>
              <a:rPr lang="es-ES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s-ES" sz="11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https://www.urban-initiative.eu/ia-cities/viana-do-castelo/home</a:t>
            </a:r>
            <a:r>
              <a:rPr lang="es-ES" sz="11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8" name="Picture 6" descr="VIANA S+T+ARTS project">
            <a:extLst>
              <a:ext uri="{FF2B5EF4-FFF2-40B4-BE49-F238E27FC236}">
                <a16:creationId xmlns:a16="http://schemas.microsoft.com/office/drawing/2014/main" id="{22586496-EA57-B9C1-8EE5-EC24EEFA5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153"/>
            <a:ext cx="6210725" cy="542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42466A-2F76-BD40-8308-FA31EF06402A}"/>
              </a:ext>
            </a:extLst>
          </p:cNvPr>
          <p:cNvSpPr txBox="1"/>
          <p:nvPr/>
        </p:nvSpPr>
        <p:spPr>
          <a:xfrm>
            <a:off x="6357808" y="6413555"/>
            <a:ext cx="6127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4"/>
              </a:rPr>
              <a:t>https://vianastarts.pt/</a:t>
            </a:r>
            <a:r>
              <a:rPr lang="en-IE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BFD8BE-CBF7-8645-D37C-439306457FBA}"/>
              </a:ext>
            </a:extLst>
          </p:cNvPr>
          <p:cNvSpPr txBox="1"/>
          <p:nvPr/>
        </p:nvSpPr>
        <p:spPr>
          <a:xfrm>
            <a:off x="6223861" y="2547968"/>
            <a:ext cx="5514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Transformação de um edifício histórico desocupado em um centro de inovação, afim de atrair jovens talentos.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Sustentabilidade</a:t>
            </a:r>
            <a:r>
              <a:rPr lang="pt-BR" sz="16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soluções inovadoras, circulares e de eficiência energética para promover um comportamento ambientalmente responsável e apoiar as metas de economia azul da cidade.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Inclusão</a:t>
            </a:r>
            <a:r>
              <a:rPr lang="pt-B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Design participativo envolvendo a comunidade local para garantir contributos diversos tanto na renovação como no planeamento de atividades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Estética: </a:t>
            </a:r>
            <a:r>
              <a:rPr lang="pt-B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Reutilização criativa de um edificio historico e cultural da cidade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2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196295-A928-58D9-D41A-007C25E6FF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63343-1EDD-9087-1BEE-2AB740C128B0}"/>
              </a:ext>
            </a:extLst>
          </p:cNvPr>
          <p:cNvSpPr txBox="1"/>
          <p:nvPr/>
        </p:nvSpPr>
        <p:spPr>
          <a:xfrm>
            <a:off x="921531" y="4107711"/>
            <a:ext cx="4575886" cy="132343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Desenvolve soluções que trazem a natureza de volta para as áreas urbanas, tornando-as mais verdes e sustentáveis</a:t>
            </a:r>
            <a:endParaRPr lang="en-IE" sz="20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51E70-92E7-A24D-6A57-896F4B92F8BA}"/>
              </a:ext>
            </a:extLst>
          </p:cNvPr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Novo Bauhaus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Europeu</a:t>
            </a: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Oportunidade</a:t>
            </a:r>
            <a:r>
              <a:rPr lang="en-IE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para </a:t>
            </a:r>
            <a:r>
              <a:rPr lang="en-IE" sz="28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cidades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E125F-DFF6-41E8-56B6-F0BCE7C6A55A}"/>
              </a:ext>
            </a:extLst>
          </p:cNvPr>
          <p:cNvSpPr txBox="1"/>
          <p:nvPr/>
        </p:nvSpPr>
        <p:spPr>
          <a:xfrm>
            <a:off x="6125652" y="2182028"/>
            <a:ext cx="5002521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Ajuda a fortalecer a identidade local, colocandoos cidadãos e as comunidades no centro das iniciativas de transformação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095C4-A574-F9CE-CC54-0F04F190149A}"/>
              </a:ext>
            </a:extLst>
          </p:cNvPr>
          <p:cNvSpPr txBox="1"/>
          <p:nvPr/>
        </p:nvSpPr>
        <p:spPr>
          <a:xfrm>
            <a:off x="554302" y="1776359"/>
            <a:ext cx="4943115" cy="1631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+mn-lt"/>
              </a:rPr>
              <a:t>Convida ao diálogo entre culturas, disciplinas, géneros e idades, com o objetivo de imaginar e construir coletivamente um futuro sustentável, belo e inclusivo. </a:t>
            </a:r>
            <a:endParaRPr lang="en-IE" sz="20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ECB978-47AA-16D6-8CD3-946C4DAAF936}"/>
              </a:ext>
            </a:extLst>
          </p:cNvPr>
          <p:cNvSpPr txBox="1"/>
          <p:nvPr/>
        </p:nvSpPr>
        <p:spPr>
          <a:xfrm>
            <a:off x="6267948" y="4002252"/>
            <a:ext cx="5002521" cy="132343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2000" dirty="0"/>
              <a:t>Transforma</a:t>
            </a:r>
            <a:r>
              <a:rPr lang="pt-B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ção</a:t>
            </a:r>
            <a:r>
              <a:rPr lang="pt-BR" sz="2000" dirty="0"/>
              <a:t> de antigos locais industriais ou edifícios históricos em centros culturais, espaços de coworking ou habitações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70863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2714" y="777510"/>
            <a:ext cx="10266571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Novo Bauhaus Europeu no âmbito da política de coesão</a:t>
            </a:r>
            <a:endParaRPr lang="en-IE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889" y="2561346"/>
            <a:ext cx="2796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200" b="1" dirty="0">
                <a:solidFill>
                  <a:schemeClr val="bg1"/>
                </a:solidFill>
              </a:rPr>
              <a:t>Inclusion of the NEB either in Partnership Agreements</a:t>
            </a:r>
          </a:p>
          <a:p>
            <a:pPr lvl="0" algn="ctr"/>
            <a:r>
              <a:rPr lang="en-IE" sz="2200" b="1" dirty="0">
                <a:solidFill>
                  <a:schemeClr val="bg1"/>
                </a:solidFill>
              </a:rPr>
              <a:t>and  Programmes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683" y="5051012"/>
            <a:ext cx="2236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And</a:t>
            </a:r>
          </a:p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Programmes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9D7E8-4DC1-D05A-1D8D-0D42717D6CCA}"/>
              </a:ext>
            </a:extLst>
          </p:cNvPr>
          <p:cNvSpPr txBox="1"/>
          <p:nvPr/>
        </p:nvSpPr>
        <p:spPr>
          <a:xfrm>
            <a:off x="962714" y="1507276"/>
            <a:ext cx="103621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Política de Coesão é uma das políticas principais para a implementação do Novo Bauhaus Europeu (NEB). Todos os 27 países da UE incluiram referências em pelo menos um de seus programas regionais ou </a:t>
            </a:r>
            <a:r>
              <a:rPr lang="pt-BR" sz="1800" dirty="0">
                <a:latin typeface="+mn-lt"/>
                <a:cs typeface="Times New Roman" panose="02020603050405020304" pitchFamily="18" charset="0"/>
              </a:rPr>
              <a:t>nacionais (incluindo os </a:t>
            </a:r>
            <a:r>
              <a:rPr lang="pt-PT" sz="1800" dirty="0">
                <a:latin typeface="+mn-lt"/>
                <a:cs typeface="Times New Roman" panose="02020603050405020304" pitchFamily="18" charset="0"/>
              </a:rPr>
              <a:t>Programas de Cooperação Territorial Europeia </a:t>
            </a:r>
            <a:r>
              <a:rPr lang="pt-BR" sz="1800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Mais de </a:t>
            </a:r>
            <a:r>
              <a:rPr lang="en-IE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EUR 600 </a:t>
            </a:r>
            <a:r>
              <a:rPr lang="pt-BR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milhões </a:t>
            </a:r>
            <a:r>
              <a:rPr lang="pt-BR" sz="1800" b="1" dirty="0">
                <a:latin typeface="+mn-lt"/>
                <a:cs typeface="Times New Roman" panose="02020603050405020304" pitchFamily="18" charset="0"/>
              </a:rPr>
              <a:t>de euros </a:t>
            </a:r>
            <a:r>
              <a:rPr lang="pt-BR" sz="1800" dirty="0">
                <a:latin typeface="+mn-lt"/>
                <a:cs typeface="Times New Roman" panose="02020603050405020304" pitchFamily="18" charset="0"/>
              </a:rPr>
              <a:t>apoiando </a:t>
            </a:r>
            <a:r>
              <a:rPr lang="pt-B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iniciativas do Novo Bauhaus Europeu atraves dos programas de política de coesão para o período de 2021-2027. Isso inclui projetos voltados para o desenvolvimento urbano sustentável, a revitalização de centros urbanos, a renovação do patrimônio cultural e a melhoria de infraestruturas verdes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Além disso</a:t>
            </a:r>
            <a:r>
              <a:rPr lang="pt-BR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foram alocados </a:t>
            </a:r>
            <a:r>
              <a:rPr lang="pt-BR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65 milhões de euros </a:t>
            </a:r>
            <a:r>
              <a:rPr lang="pt-B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 FEDER para a implementação de 14 projetos do Novo Bauhaus Europeu em 14 municípios diferentes. 20 municípios de pequeno e médio porte em toda a União Europeia já se beneficiaram de assistência técnica para a preparação de projetos alinhados aos princípios do NEB</a:t>
            </a:r>
            <a:r>
              <a:rPr lang="en-IE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cs typeface="Times New Roman" panose="02020603050405020304" pitchFamily="18" charset="0"/>
                <a:hlinkClick r:id="rId3"/>
              </a:rPr>
              <a:t>NEB Community of Practice</a:t>
            </a:r>
            <a:r>
              <a:rPr lang="en-US" sz="18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pt-BR" sz="1800" dirty="0">
                <a:latin typeface="+mn-lt"/>
                <a:cs typeface="Times New Roman" panose="02020603050405020304" pitchFamily="18" charset="0"/>
              </a:rPr>
              <a:t>facilita a troca de melhores práticas entre as Autoridades de Gestão e incentiva novos investimentos no âmbito da Política de Coesão 2021-2027.</a:t>
            </a:r>
            <a:endParaRPr lang="en-IE" sz="1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2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70683" y="5051012"/>
            <a:ext cx="2236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And</a:t>
            </a:r>
          </a:p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Programmes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ABA341-3DF1-EF4B-E65F-19CA85582B5A}"/>
              </a:ext>
            </a:extLst>
          </p:cNvPr>
          <p:cNvSpPr/>
          <p:nvPr/>
        </p:nvSpPr>
        <p:spPr>
          <a:xfrm>
            <a:off x="555731" y="834871"/>
            <a:ext cx="11203912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Exemplos</a:t>
            </a:r>
            <a:r>
              <a:rPr lang="en-IE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integração do NEB na política de coesão</a:t>
            </a:r>
            <a:endParaRPr lang="en-IE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DEF803-EE82-ADA7-2361-FB994A033666}"/>
              </a:ext>
            </a:extLst>
          </p:cNvPr>
          <p:cNvSpPr/>
          <p:nvPr/>
        </p:nvSpPr>
        <p:spPr>
          <a:xfrm>
            <a:off x="670683" y="5051012"/>
            <a:ext cx="2236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And</a:t>
            </a:r>
          </a:p>
          <a:p>
            <a:pPr lvl="0" algn="ctr"/>
            <a:r>
              <a:rPr lang="en-IE" sz="2400" b="1" dirty="0">
                <a:solidFill>
                  <a:schemeClr val="bg1"/>
                </a:solidFill>
              </a:rPr>
              <a:t>Programmes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6FC94C-C219-A2F4-4E66-9AB79C666C14}"/>
              </a:ext>
            </a:extLst>
          </p:cNvPr>
          <p:cNvSpPr>
            <a:spLocks/>
          </p:cNvSpPr>
          <p:nvPr/>
        </p:nvSpPr>
        <p:spPr>
          <a:xfrm>
            <a:off x="4225219" y="4176565"/>
            <a:ext cx="3780000" cy="190127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E" sz="1600" b="1" dirty="0">
                <a:solidFill>
                  <a:schemeClr val="tx1">
                    <a:lumMod val="50000"/>
                  </a:schemeClr>
                </a:solidFill>
              </a:rPr>
              <a:t>Saxony-Anhalt (Germany)</a:t>
            </a:r>
          </a:p>
          <a:p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</a:rPr>
              <a:t>38 </a:t>
            </a:r>
            <a:r>
              <a:rPr lang="en-US" sz="1600" b="1" i="1" dirty="0" err="1">
                <a:solidFill>
                  <a:schemeClr val="tx1">
                    <a:lumMod val="50000"/>
                  </a:schemeClr>
                </a:solidFill>
              </a:rPr>
              <a:t>milhões</a:t>
            </a: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</a:rPr>
              <a:t> JTF  </a:t>
            </a:r>
          </a:p>
          <a:p>
            <a:endParaRPr lang="en-IE" sz="16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t-BR" sz="1600" i="1" dirty="0">
                <a:solidFill>
                  <a:schemeClr val="tx1">
                    <a:lumMod val="50000"/>
                  </a:schemeClr>
                </a:solidFill>
              </a:rPr>
              <a:t>O Novo Bauhaus Europeu contribuirá para a transformação verde, social e urbana da região mineira da Saxónia-Anhalt.</a:t>
            </a:r>
            <a:endParaRPr lang="en-I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F8318-4892-C219-DF48-008F654B12A9}"/>
              </a:ext>
            </a:extLst>
          </p:cNvPr>
          <p:cNvSpPr>
            <a:spLocks/>
          </p:cNvSpPr>
          <p:nvPr/>
        </p:nvSpPr>
        <p:spPr>
          <a:xfrm>
            <a:off x="8106073" y="4176565"/>
            <a:ext cx="3749607" cy="189687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Tx/>
              <a:defRPr/>
            </a:pPr>
            <a:r>
              <a:rPr kumimoji="0" lang="en-IE" sz="16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West Region (Romania)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</a:rPr>
              <a:t>23.8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milhões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ERDF</a:t>
            </a:r>
            <a:r>
              <a:rPr lang="en-US" sz="1600" b="1" i="1" kern="12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r>
              <a:rPr lang="pt-BR" sz="1600" i="1" dirty="0">
                <a:solidFill>
                  <a:schemeClr val="tx1">
                    <a:lumMod val="50000"/>
                  </a:schemeClr>
                </a:solidFill>
              </a:rPr>
              <a:t>Apoio direccionado para a revitalização e transformação de espaços e edifícios urbanos em consonância com o Novo Bauhaus Europeu</a:t>
            </a:r>
            <a:endParaRPr lang="en-IE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8" name="Picture 2" descr="NEB_PROJECT Kleinpaschleben">
            <a:extLst>
              <a:ext uri="{FF2B5EF4-FFF2-40B4-BE49-F238E27FC236}">
                <a16:creationId xmlns:a16="http://schemas.microsoft.com/office/drawing/2014/main" id="{1374832E-7B95-85C0-0970-FF388B5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71" y="1621122"/>
            <a:ext cx="3219441" cy="21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0356E8D-4771-E4BE-3C9E-76231EE897A6}"/>
              </a:ext>
            </a:extLst>
          </p:cNvPr>
          <p:cNvSpPr txBox="1"/>
          <p:nvPr/>
        </p:nvSpPr>
        <p:spPr>
          <a:xfrm>
            <a:off x="10579369" y="3769686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E" sz="800" i="1" dirty="0" err="1"/>
              <a:t>MultipleXity</a:t>
            </a:r>
            <a:r>
              <a:rPr lang="en-IE" sz="800" i="1" dirty="0"/>
              <a:t> – </a:t>
            </a:r>
            <a:r>
              <a:rPr lang="en-IE" sz="800" i="1" dirty="0" err="1"/>
              <a:t>Timișoara</a:t>
            </a:r>
            <a:endParaRPr lang="en-IE" sz="8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F6800A-8FA3-CCEB-7EF3-DC9F35E31F2D}"/>
              </a:ext>
            </a:extLst>
          </p:cNvPr>
          <p:cNvSpPr txBox="1"/>
          <p:nvPr/>
        </p:nvSpPr>
        <p:spPr>
          <a:xfrm>
            <a:off x="6055351" y="3759192"/>
            <a:ext cx="18582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/>
              <a:t>Community Center </a:t>
            </a:r>
            <a:r>
              <a:rPr lang="en-US" sz="800" i="1" dirty="0" err="1"/>
              <a:t>Kleinpaschleben</a:t>
            </a:r>
            <a:r>
              <a:rPr lang="en-US" sz="800" i="1" dirty="0"/>
              <a:t> </a:t>
            </a:r>
            <a:endParaRPr lang="en-IE" sz="800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DF0111-DB68-2DAB-FFAE-1F7FB1A063F9}"/>
              </a:ext>
            </a:extLst>
          </p:cNvPr>
          <p:cNvSpPr txBox="1"/>
          <p:nvPr/>
        </p:nvSpPr>
        <p:spPr>
          <a:xfrm>
            <a:off x="1789019" y="3761636"/>
            <a:ext cx="2484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/>
              <a:t>St Finian's Seminary Study Hall, Navan, Co Meath</a:t>
            </a:r>
            <a:endParaRPr lang="en-IE" sz="800" i="1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8830507-3716-0FB5-210C-84D199B4C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40" y="1665438"/>
            <a:ext cx="2217326" cy="182983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F08FC5D-B03C-101D-502C-79C11C45D592}"/>
              </a:ext>
            </a:extLst>
          </p:cNvPr>
          <p:cNvSpPr>
            <a:spLocks/>
          </p:cNvSpPr>
          <p:nvPr/>
        </p:nvSpPr>
        <p:spPr>
          <a:xfrm>
            <a:off x="372258" y="4182405"/>
            <a:ext cx="3780000" cy="18910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THRIVE – Town Centre First Heritage Revival Scheme (Ireland)</a:t>
            </a:r>
          </a:p>
          <a:p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</a:rPr>
              <a:t>54.5 </a:t>
            </a:r>
            <a:r>
              <a:rPr lang="en-US" sz="1600" b="1" i="1" dirty="0" err="1">
                <a:solidFill>
                  <a:schemeClr val="tx1">
                    <a:lumMod val="50000"/>
                  </a:schemeClr>
                </a:solidFill>
              </a:rPr>
              <a:t>milhões</a:t>
            </a: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</a:rPr>
              <a:t> FEDER </a:t>
            </a: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pt-BR" sz="1600" i="1" dirty="0">
                <a:solidFill>
                  <a:schemeClr val="tx1">
                    <a:lumMod val="50000"/>
                  </a:schemeClr>
                </a:solidFill>
              </a:rPr>
              <a:t>Revitalização de edifícios abandonados nos centros das cidades</a:t>
            </a:r>
            <a:endParaRPr lang="en-IE" sz="16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I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96C39E1-E16B-0747-A9DC-9D1B77D5E7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1" r="91"/>
          <a:stretch/>
        </p:blipFill>
        <p:spPr>
          <a:xfrm>
            <a:off x="8202108" y="1621122"/>
            <a:ext cx="3557535" cy="21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9849B2-E443-D17F-6789-F9FB949E4F4B}"/>
              </a:ext>
            </a:extLst>
          </p:cNvPr>
          <p:cNvSpPr/>
          <p:nvPr/>
        </p:nvSpPr>
        <p:spPr>
          <a:xfrm>
            <a:off x="10038303" y="5838092"/>
            <a:ext cx="2153697" cy="93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914400" y="748789"/>
            <a:ext cx="10213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Projetos NEB financiados pela política de coesão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341413-67CD-650F-4AF7-71A273F17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34" y="1314240"/>
            <a:ext cx="3647089" cy="28824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86DFF-909C-EBA6-6703-333A3E4208AC}"/>
              </a:ext>
            </a:extLst>
          </p:cNvPr>
          <p:cNvSpPr/>
          <p:nvPr/>
        </p:nvSpPr>
        <p:spPr>
          <a:xfrm>
            <a:off x="713266" y="4270334"/>
            <a:ext cx="37144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Network of villages for the Future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(Support to New European Bauhaus Local Initiatives)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Portugal/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Espanha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(6 aldeias)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pt-BR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Define um novo conjunto de políticas para seis aldeias com intervenções em ambiente, espaços públicos e ambiente de negócios, para promover a atratividade dos espaços rurais.</a:t>
            </a:r>
            <a:endParaRPr lang="en-IE" i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SHARE Fuenlabrada project cover">
            <a:extLst>
              <a:ext uri="{FF2B5EF4-FFF2-40B4-BE49-F238E27FC236}">
                <a16:creationId xmlns:a16="http://schemas.microsoft.com/office/drawing/2014/main" id="{9EA91BD5-5D28-10B3-462A-F4BAA67B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9" y="1314631"/>
            <a:ext cx="3552623" cy="28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6E19EE-D3D9-4B89-0ACE-2476F085B85D}"/>
              </a:ext>
            </a:extLst>
          </p:cNvPr>
          <p:cNvSpPr/>
          <p:nvPr/>
        </p:nvSpPr>
        <p:spPr>
          <a:xfrm>
            <a:off x="4606639" y="4210529"/>
            <a:ext cx="35526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SHARE - Sustainable Housing Accommodation for a Regenerative Exchange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(EUI-IA call)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Fuenlabrada,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Espanha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pt-BR" i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pt-BR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Propõe um sistema habitacional solidário que reutiliza espaços para idosos, oferece moradia independente para jovens e reativa a vida comunitária de forma inclusiva, sustentável e eficiente.</a:t>
            </a:r>
            <a:endParaRPr lang="en-US" i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Substituent conținut 4">
            <a:extLst>
              <a:ext uri="{FF2B5EF4-FFF2-40B4-BE49-F238E27FC236}">
                <a16:creationId xmlns:a16="http://schemas.microsoft.com/office/drawing/2014/main" id="{E7AC649A-DA73-9326-36CC-1D800F3291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" r="27472"/>
          <a:stretch/>
        </p:blipFill>
        <p:spPr>
          <a:xfrm>
            <a:off x="8334578" y="1314239"/>
            <a:ext cx="3552623" cy="28000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D7F8F94-3E49-5D42-2AC8-5FF1BC69DCA5}"/>
              </a:ext>
            </a:extLst>
          </p:cNvPr>
          <p:cNvSpPr/>
          <p:nvPr/>
        </p:nvSpPr>
        <p:spPr>
          <a:xfrm>
            <a:off x="8334577" y="4270334"/>
            <a:ext cx="35526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Hala Minda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(Support to New European Bauhaus Local Initiatives)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Reșița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Romania 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pt-BR" i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Reconverte um antigo local industrial num centro multifuncional para as comunidades e indústrias criativas – equipado com tecnologias de ponta para o processamento de metais</a:t>
            </a:r>
            <a:endParaRPr lang="en-US" i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76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E4BC88-24AC-431B-95F9-16EE3DA3EBE9}" vid="{8D80B4F7-3850-4D3F-BDF1-21D3928590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1009</TotalTime>
  <Words>1492</Words>
  <Application>Microsoft Office PowerPoint</Application>
  <PresentationFormat>Widescreen</PresentationFormat>
  <Paragraphs>138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BISCARO Alessandra (REGIO)</dc:creator>
  <cp:lastModifiedBy>COELHO DE OLIVEIRA Tatiana (REGIO)</cp:lastModifiedBy>
  <cp:revision>25</cp:revision>
  <dcterms:created xsi:type="dcterms:W3CDTF">2024-12-09T09:41:05Z</dcterms:created>
  <dcterms:modified xsi:type="dcterms:W3CDTF">2025-06-03T08:05:39Z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