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5" r:id="rId11"/>
    <p:sldId id="267" r:id="rId12"/>
    <p:sldId id="268" r:id="rId13"/>
    <p:sldId id="269" r:id="rId14"/>
    <p:sldId id="271" r:id="rId15"/>
    <p:sldId id="272" r:id="rId16"/>
    <p:sldId id="28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21" d="100"/>
          <a:sy n="121" d="100"/>
        </p:scale>
        <p:origin x="-108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8D4B86-6568-4CAA-870A-BD6EDB91F4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ÁREAS URBANAS FUNCIONAIS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0D1533E-FD2D-4A55-8FA0-74D4B8B766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Programa </a:t>
            </a:r>
            <a:r>
              <a:rPr lang="es-ES" dirty="0" err="1"/>
              <a:t>Plurirrexional</a:t>
            </a:r>
            <a:r>
              <a:rPr lang="es-ES" dirty="0"/>
              <a:t> de España FEDER 2021-2027 </a:t>
            </a:r>
          </a:p>
        </p:txBody>
      </p:sp>
    </p:spTree>
    <p:extLst>
      <p:ext uri="{BB962C8B-B14F-4D97-AF65-F5344CB8AC3E}">
        <p14:creationId xmlns:p14="http://schemas.microsoft.com/office/powerpoint/2010/main" val="1592882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07EE243-C042-4C85-A913-D4A4A2711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CARACTERÍSTAS DUNHA AUF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00CBFA8-E120-4A4F-AA13-3273F169D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err="1"/>
              <a:t>agrupamento</a:t>
            </a:r>
            <a:r>
              <a:rPr lang="es-ES" dirty="0"/>
              <a:t> voluntario de </a:t>
            </a:r>
            <a:r>
              <a:rPr lang="es-ES" dirty="0" err="1"/>
              <a:t>concellos</a:t>
            </a:r>
            <a:endParaRPr lang="es-ES" dirty="0"/>
          </a:p>
          <a:p>
            <a:r>
              <a:rPr lang="es-ES" dirty="0"/>
              <a:t>vínculos </a:t>
            </a:r>
            <a:r>
              <a:rPr lang="es-ES" dirty="0" err="1"/>
              <a:t>ou</a:t>
            </a:r>
            <a:r>
              <a:rPr lang="es-ES" dirty="0"/>
              <a:t> </a:t>
            </a:r>
            <a:r>
              <a:rPr lang="es-ES" dirty="0" err="1"/>
              <a:t>relacións</a:t>
            </a:r>
            <a:r>
              <a:rPr lang="es-ES" dirty="0"/>
              <a:t> </a:t>
            </a:r>
            <a:r>
              <a:rPr lang="es-ES" dirty="0" err="1"/>
              <a:t>funcionais</a:t>
            </a:r>
            <a:r>
              <a:rPr lang="es-ES" dirty="0"/>
              <a:t>: </a:t>
            </a:r>
            <a:r>
              <a:rPr lang="es-ES" dirty="0" err="1"/>
              <a:t>desprazamentos</a:t>
            </a:r>
            <a:r>
              <a:rPr lang="es-ES" dirty="0"/>
              <a:t>, </a:t>
            </a:r>
            <a:r>
              <a:rPr lang="es-ES" dirty="0" err="1"/>
              <a:t>solucións</a:t>
            </a:r>
            <a:r>
              <a:rPr lang="es-ES" dirty="0"/>
              <a:t> compartidas para </a:t>
            </a:r>
            <a:r>
              <a:rPr lang="es-ES" dirty="0" err="1"/>
              <a:t>executar</a:t>
            </a:r>
            <a:r>
              <a:rPr lang="es-ES" dirty="0"/>
              <a:t> </a:t>
            </a:r>
            <a:r>
              <a:rPr lang="es-ES" dirty="0" err="1"/>
              <a:t>servizos</a:t>
            </a:r>
            <a:r>
              <a:rPr lang="es-ES" dirty="0"/>
              <a:t> </a:t>
            </a:r>
            <a:r>
              <a:rPr lang="es-ES" dirty="0" err="1"/>
              <a:t>ou</a:t>
            </a:r>
            <a:r>
              <a:rPr lang="es-ES" dirty="0"/>
              <a:t> </a:t>
            </a:r>
            <a:r>
              <a:rPr lang="es-ES" dirty="0" err="1"/>
              <a:t>funcións</a:t>
            </a:r>
            <a:r>
              <a:rPr lang="es-ES" dirty="0"/>
              <a:t> (</a:t>
            </a:r>
            <a:r>
              <a:rPr lang="es-ES" dirty="0" err="1"/>
              <a:t>recollida</a:t>
            </a:r>
            <a:r>
              <a:rPr lang="es-ES" dirty="0"/>
              <a:t> de </a:t>
            </a:r>
            <a:r>
              <a:rPr lang="es-ES" dirty="0" err="1"/>
              <a:t>lixo</a:t>
            </a:r>
            <a:r>
              <a:rPr lang="es-ES" dirty="0"/>
              <a:t>, </a:t>
            </a:r>
            <a:r>
              <a:rPr lang="es-ES" dirty="0" err="1"/>
              <a:t>abastecemento</a:t>
            </a:r>
            <a:r>
              <a:rPr lang="es-ES" dirty="0"/>
              <a:t> de </a:t>
            </a:r>
            <a:r>
              <a:rPr lang="es-ES" dirty="0" err="1"/>
              <a:t>auga</a:t>
            </a:r>
            <a:r>
              <a:rPr lang="es-ES" dirty="0"/>
              <a:t>, subministro </a:t>
            </a:r>
            <a:r>
              <a:rPr lang="es-ES" dirty="0" err="1"/>
              <a:t>enerxético</a:t>
            </a:r>
            <a:r>
              <a:rPr lang="es-ES" dirty="0"/>
              <a:t>, transporte colectivo, </a:t>
            </a:r>
            <a:r>
              <a:rPr lang="es-ES" dirty="0" err="1"/>
              <a:t>equipamentos</a:t>
            </a:r>
            <a:r>
              <a:rPr lang="es-ES" dirty="0"/>
              <a:t> </a:t>
            </a:r>
            <a:r>
              <a:rPr lang="es-ES" dirty="0" err="1"/>
              <a:t>sociais</a:t>
            </a:r>
            <a:r>
              <a:rPr lang="es-ES" dirty="0"/>
              <a:t>, posta en valor de </a:t>
            </a:r>
            <a:r>
              <a:rPr lang="es-ES" dirty="0" err="1"/>
              <a:t>espazos</a:t>
            </a:r>
            <a:r>
              <a:rPr lang="es-ES" dirty="0"/>
              <a:t> de interese medioambiental, promoción turística, etc.)</a:t>
            </a:r>
          </a:p>
          <a:p>
            <a:r>
              <a:rPr lang="es-ES" dirty="0"/>
              <a:t>os </a:t>
            </a:r>
            <a:r>
              <a:rPr lang="es-ES" dirty="0" err="1"/>
              <a:t>concellos</a:t>
            </a:r>
            <a:r>
              <a:rPr lang="es-ES" dirty="0"/>
              <a:t> non precisan ter </a:t>
            </a:r>
            <a:r>
              <a:rPr lang="es-ES" dirty="0" err="1"/>
              <a:t>contigüidade</a:t>
            </a:r>
            <a:r>
              <a:rPr lang="es-ES" dirty="0"/>
              <a:t> territorial</a:t>
            </a:r>
          </a:p>
          <a:p>
            <a:r>
              <a:rPr lang="es-ES" dirty="0"/>
              <a:t>son compatibles con </a:t>
            </a:r>
            <a:r>
              <a:rPr lang="es-ES" dirty="0" err="1"/>
              <a:t>outras</a:t>
            </a:r>
            <a:r>
              <a:rPr lang="es-ES" dirty="0"/>
              <a:t> formas de cooperación como Mancomunidades </a:t>
            </a:r>
            <a:r>
              <a:rPr lang="es-ES" dirty="0" err="1"/>
              <a:t>ou</a:t>
            </a:r>
            <a:r>
              <a:rPr lang="es-ES" dirty="0"/>
              <a:t> Consorcios</a:t>
            </a:r>
          </a:p>
          <a:p>
            <a:r>
              <a:rPr lang="es-ES" dirty="0"/>
              <a:t>poden participar as </a:t>
            </a:r>
            <a:r>
              <a:rPr lang="es-ES" dirty="0" err="1"/>
              <a:t>Deputacións</a:t>
            </a:r>
            <a:r>
              <a:rPr lang="es-ES" dirty="0"/>
              <a:t> </a:t>
            </a:r>
            <a:r>
              <a:rPr lang="es-ES" dirty="0" err="1"/>
              <a:t>Provinciais</a:t>
            </a:r>
            <a:endParaRPr lang="es-ES" dirty="0"/>
          </a:p>
          <a:p>
            <a:r>
              <a:rPr lang="es-ES" dirty="0"/>
              <a:t>a </a:t>
            </a:r>
            <a:r>
              <a:rPr lang="es-ES" dirty="0" err="1"/>
              <a:t>poboación</a:t>
            </a:r>
            <a:r>
              <a:rPr lang="es-ES" dirty="0"/>
              <a:t> agregada dos </a:t>
            </a:r>
            <a:r>
              <a:rPr lang="es-ES" dirty="0" err="1"/>
              <a:t>concellos</a:t>
            </a:r>
            <a:r>
              <a:rPr lang="es-ES" dirty="0"/>
              <a:t> participantes sumará </a:t>
            </a:r>
            <a:r>
              <a:rPr lang="es-ES" dirty="0" err="1"/>
              <a:t>máis</a:t>
            </a:r>
            <a:r>
              <a:rPr lang="es-ES" dirty="0"/>
              <a:t> de 20.000 habitantes</a:t>
            </a:r>
          </a:p>
          <a:p>
            <a:r>
              <a:rPr lang="es-ES" dirty="0"/>
              <a:t>o Concello de </a:t>
            </a:r>
            <a:r>
              <a:rPr lang="es-ES" dirty="0" err="1"/>
              <a:t>maior</a:t>
            </a:r>
            <a:r>
              <a:rPr lang="es-ES" dirty="0"/>
              <a:t> </a:t>
            </a:r>
            <a:r>
              <a:rPr lang="es-ES" dirty="0" err="1"/>
              <a:t>poboación</a:t>
            </a:r>
            <a:r>
              <a:rPr lang="es-ES" dirty="0"/>
              <a:t> </a:t>
            </a:r>
            <a:r>
              <a:rPr lang="es-ES" dirty="0" err="1"/>
              <a:t>terá</a:t>
            </a:r>
            <a:r>
              <a:rPr lang="es-ES" dirty="0"/>
              <a:t> cando menos </a:t>
            </a:r>
            <a:r>
              <a:rPr lang="es-ES" dirty="0" err="1"/>
              <a:t>dez</a:t>
            </a:r>
            <a:r>
              <a:rPr lang="es-ES" dirty="0"/>
              <a:t> mil habitantes</a:t>
            </a:r>
          </a:p>
          <a:p>
            <a:r>
              <a:rPr lang="es-ES" dirty="0"/>
              <a:t>o </a:t>
            </a:r>
            <a:r>
              <a:rPr lang="es-ES" dirty="0" err="1"/>
              <a:t>maior</a:t>
            </a:r>
            <a:r>
              <a:rPr lang="es-ES" dirty="0"/>
              <a:t> </a:t>
            </a:r>
            <a:r>
              <a:rPr lang="es-ES" dirty="0" err="1"/>
              <a:t>volume</a:t>
            </a:r>
            <a:r>
              <a:rPr lang="es-ES" dirty="0"/>
              <a:t> de </a:t>
            </a:r>
            <a:r>
              <a:rPr lang="es-ES" dirty="0" err="1"/>
              <a:t>emprego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Agrupación, estará no sector de </a:t>
            </a:r>
            <a:r>
              <a:rPr lang="es-ES" dirty="0" err="1"/>
              <a:t>servizos</a:t>
            </a:r>
            <a:endParaRPr lang="es-ES" dirty="0"/>
          </a:p>
          <a:p>
            <a:r>
              <a:rPr lang="es-ES" dirty="0"/>
              <a:t>a Agrupación non precisa </a:t>
            </a:r>
            <a:r>
              <a:rPr lang="es-ES" dirty="0" err="1"/>
              <a:t>dunha</a:t>
            </a:r>
            <a:r>
              <a:rPr lang="es-ES" dirty="0"/>
              <a:t> </a:t>
            </a:r>
            <a:r>
              <a:rPr lang="es-ES" dirty="0" err="1"/>
              <a:t>estrutura</a:t>
            </a:r>
            <a:r>
              <a:rPr lang="es-ES" dirty="0"/>
              <a:t> propia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2278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2477CCD-9569-4E21-94FE-72883AE61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AUF versus Mancomunidades e Consorcios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93D0931-C622-4B66-A7AB-0E2A14FC7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/>
              <a:t>AUF: non precisa estrutura legal</a:t>
            </a:r>
          </a:p>
          <a:p>
            <a:r>
              <a:rPr lang="gl-ES" dirty="0"/>
              <a:t>Son compatibles malia que haxa diferentes membros</a:t>
            </a:r>
          </a:p>
          <a:p>
            <a:r>
              <a:rPr lang="gl-ES" dirty="0"/>
              <a:t>AUF orientadas á </a:t>
            </a:r>
            <a:r>
              <a:rPr lang="gl-ES" dirty="0" smtClean="0"/>
              <a:t>proxectos</a:t>
            </a:r>
            <a:endParaRPr lang="gl-ES" dirty="0"/>
          </a:p>
          <a:p>
            <a:r>
              <a:rPr lang="gl-ES" dirty="0"/>
              <a:t>Mancomunidades e Consorcios orientadas á xestión dos servizos</a:t>
            </a:r>
          </a:p>
        </p:txBody>
      </p:sp>
    </p:spTree>
    <p:extLst>
      <p:ext uri="{BB962C8B-B14F-4D97-AF65-F5344CB8AC3E}">
        <p14:creationId xmlns:p14="http://schemas.microsoft.com/office/powerpoint/2010/main" val="3470140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7E047F4-C76C-42B7-95A1-70AF4B6AB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DIFICULTADES PARA CREAR AUF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675D4CA-3756-4F18-BD59-D13167B2E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gl-ES" dirty="0"/>
              <a:t>Escasa cultura de cooperación entre Concellos. Agás en actuacións especializadas: servizos de emerxencias, promoción turística, Grupos de Desenvolvemento Rural (GDR), Mancomunidades e Consorcios </a:t>
            </a:r>
          </a:p>
          <a:p>
            <a:r>
              <a:rPr lang="gl-ES" dirty="0"/>
              <a:t>Dificultade para conciliar institucións políticas con entidades sectoriais ou do Terceiro Sector</a:t>
            </a:r>
          </a:p>
          <a:p>
            <a:r>
              <a:rPr lang="gl-ES" dirty="0"/>
              <a:t>Debilidade dos equipos técnicos locais nos concellos de menos poboación, con poucos efectivos e grande carga de traballo. Importancia da asistencia técnica das Deputacións Provinciais ou da asistencia externa </a:t>
            </a:r>
          </a:p>
          <a:p>
            <a:r>
              <a:rPr lang="gl-ES" dirty="0"/>
              <a:t>Insuficiencia financeira, especialmente nos Concellos rurais.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5490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6CD4D5F-4472-4E36-A3FA-FCC8B6233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VANTAXES DE CREAR UNHA AUF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513297E-E70F-4002-8758-4E20DB8B5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Será a tendencia dominante en futuras </a:t>
            </a:r>
            <a:r>
              <a:rPr lang="es-ES" dirty="0" err="1"/>
              <a:t>actuacións</a:t>
            </a:r>
            <a:r>
              <a:rPr lang="es-ES" dirty="0"/>
              <a:t> de política territorial, tanto europeas como </a:t>
            </a:r>
            <a:r>
              <a:rPr lang="es-ES" dirty="0" err="1"/>
              <a:t>estatais</a:t>
            </a:r>
            <a:endParaRPr lang="es-ES" dirty="0"/>
          </a:p>
          <a:p>
            <a:r>
              <a:rPr lang="es-ES" dirty="0"/>
              <a:t>É </a:t>
            </a:r>
            <a:r>
              <a:rPr lang="es-ES" dirty="0" err="1"/>
              <a:t>unha</a:t>
            </a:r>
            <a:r>
              <a:rPr lang="es-ES" dirty="0"/>
              <a:t> </a:t>
            </a:r>
            <a:r>
              <a:rPr lang="es-ES" dirty="0" err="1"/>
              <a:t>estratexia</a:t>
            </a:r>
            <a:r>
              <a:rPr lang="es-ES" dirty="0"/>
              <a:t> </a:t>
            </a:r>
            <a:r>
              <a:rPr lang="es-ES" i="1" dirty="0" err="1"/>
              <a:t>win-win</a:t>
            </a:r>
            <a:r>
              <a:rPr lang="es-ES" dirty="0"/>
              <a:t>, </a:t>
            </a:r>
            <a:r>
              <a:rPr lang="es-ES" dirty="0" err="1"/>
              <a:t>tódolos</a:t>
            </a:r>
            <a:r>
              <a:rPr lang="es-ES" dirty="0"/>
              <a:t> actores se benefician de actuar a </a:t>
            </a:r>
            <a:r>
              <a:rPr lang="es-ES" dirty="0" err="1"/>
              <a:t>unha</a:t>
            </a:r>
            <a:r>
              <a:rPr lang="es-ES" dirty="0"/>
              <a:t> escala </a:t>
            </a:r>
            <a:r>
              <a:rPr lang="es-ES" dirty="0" err="1"/>
              <a:t>maior</a:t>
            </a:r>
            <a:r>
              <a:rPr lang="es-ES" dirty="0"/>
              <a:t>, pola </a:t>
            </a:r>
            <a:r>
              <a:rPr lang="es-ES" dirty="0" err="1"/>
              <a:t>maior</a:t>
            </a:r>
            <a:r>
              <a:rPr lang="es-ES" dirty="0"/>
              <a:t> </a:t>
            </a:r>
            <a:r>
              <a:rPr lang="es-ES" dirty="0" err="1"/>
              <a:t>visibilidade</a:t>
            </a:r>
            <a:r>
              <a:rPr lang="es-ES" dirty="0"/>
              <a:t>, por acceder a recursos suplementarios </a:t>
            </a:r>
            <a:r>
              <a:rPr lang="es-ES" dirty="0" err="1"/>
              <a:t>ou</a:t>
            </a:r>
            <a:r>
              <a:rPr lang="es-ES" dirty="0"/>
              <a:t> por incardinar os </a:t>
            </a:r>
            <a:r>
              <a:rPr lang="es-ES" dirty="0" err="1"/>
              <a:t>seus</a:t>
            </a:r>
            <a:r>
              <a:rPr lang="es-ES" dirty="0"/>
              <a:t> </a:t>
            </a:r>
            <a:r>
              <a:rPr lang="es-ES" dirty="0" err="1"/>
              <a:t>obxectivos</a:t>
            </a:r>
            <a:r>
              <a:rPr lang="es-ES" dirty="0"/>
              <a:t> </a:t>
            </a:r>
            <a:r>
              <a:rPr lang="es-ES" dirty="0" err="1"/>
              <a:t>nun</a:t>
            </a:r>
            <a:r>
              <a:rPr lang="es-ES" dirty="0"/>
              <a:t> marco </a:t>
            </a:r>
            <a:r>
              <a:rPr lang="es-ES" dirty="0" err="1"/>
              <a:t>máis</a:t>
            </a:r>
            <a:r>
              <a:rPr lang="es-ES" dirty="0"/>
              <a:t> ambicioso</a:t>
            </a:r>
          </a:p>
          <a:p>
            <a:r>
              <a:rPr lang="es-ES" dirty="0" err="1"/>
              <a:t>Xerar</a:t>
            </a:r>
            <a:r>
              <a:rPr lang="es-ES" dirty="0"/>
              <a:t> redes de actores susceptibles de colaborar </a:t>
            </a:r>
            <a:r>
              <a:rPr lang="es-ES" dirty="0" err="1"/>
              <a:t>noutras</a:t>
            </a:r>
            <a:r>
              <a:rPr lang="es-ES" dirty="0"/>
              <a:t> iniciativas</a:t>
            </a:r>
          </a:p>
          <a:p>
            <a:r>
              <a:rPr lang="es-ES" dirty="0"/>
              <a:t>Provocan </a:t>
            </a:r>
            <a:r>
              <a:rPr lang="es-ES" dirty="0" err="1"/>
              <a:t>sinerxias</a:t>
            </a:r>
            <a:r>
              <a:rPr lang="es-ES" dirty="0"/>
              <a:t> positivas</a:t>
            </a:r>
          </a:p>
          <a:p>
            <a:r>
              <a:rPr lang="es-ES" dirty="0"/>
              <a:t>Non precisan </a:t>
            </a:r>
            <a:r>
              <a:rPr lang="es-ES" dirty="0" err="1"/>
              <a:t>estruturas</a:t>
            </a:r>
            <a:r>
              <a:rPr lang="es-ES" dirty="0"/>
              <a:t> propias, </a:t>
            </a:r>
            <a:r>
              <a:rPr lang="es-ES" dirty="0" err="1"/>
              <a:t>nin</a:t>
            </a:r>
            <a:r>
              <a:rPr lang="es-ES" dirty="0"/>
              <a:t> administrativas </a:t>
            </a:r>
            <a:r>
              <a:rPr lang="es-ES" dirty="0" err="1"/>
              <a:t>nin</a:t>
            </a:r>
            <a:r>
              <a:rPr lang="es-ES" dirty="0"/>
              <a:t> políticas, non </a:t>
            </a:r>
            <a:r>
              <a:rPr lang="es-ES" dirty="0" err="1"/>
              <a:t>xeran</a:t>
            </a:r>
            <a:r>
              <a:rPr lang="es-ES" dirty="0"/>
              <a:t> burocracia propia </a:t>
            </a:r>
            <a:r>
              <a:rPr lang="es-ES" dirty="0" err="1"/>
              <a:t>nin</a:t>
            </a:r>
            <a:r>
              <a:rPr lang="es-ES" dirty="0"/>
              <a:t> </a:t>
            </a:r>
            <a:r>
              <a:rPr lang="es-ES" dirty="0" err="1"/>
              <a:t>custos</a:t>
            </a:r>
            <a:r>
              <a:rPr lang="es-ES" dirty="0"/>
              <a:t> </a:t>
            </a:r>
            <a:r>
              <a:rPr lang="es-ES" dirty="0" err="1"/>
              <a:t>engadidos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18538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B45604E-006F-42E5-8713-B18B917A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IMPRESCINDIBLE: ESTRATEXIA PREVIA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FBF5F86-7247-4528-9B5D-32F5EB5CC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/>
              <a:t>Os proxectos que se soliciten ao amparo da nova convocatoria de Áreas Urbanas Funcionais deberán ser </a:t>
            </a:r>
            <a:r>
              <a:rPr lang="gl-ES" dirty="0" err="1"/>
              <a:t>desarrollo</a:t>
            </a:r>
            <a:r>
              <a:rPr lang="gl-ES" dirty="0"/>
              <a:t> dunha estratexia previa, como:</a:t>
            </a:r>
          </a:p>
          <a:p>
            <a:pPr lvl="1"/>
            <a:r>
              <a:rPr lang="gl-ES" b="1" dirty="0"/>
              <a:t>Axenda Urbana</a:t>
            </a:r>
            <a:r>
              <a:rPr lang="gl-ES" dirty="0"/>
              <a:t>: Eixo Atlántico</a:t>
            </a:r>
          </a:p>
          <a:p>
            <a:pPr lvl="1"/>
            <a:r>
              <a:rPr lang="gl-ES" b="1" dirty="0"/>
              <a:t>EDUSI </a:t>
            </a:r>
            <a:r>
              <a:rPr lang="gl-ES" dirty="0"/>
              <a:t>(Estratexia de Desenvolvemento Urbano Sustentable Integrado): Coruña, Lugo, Pontevedra</a:t>
            </a:r>
          </a:p>
          <a:p>
            <a:pPr lvl="1"/>
            <a:r>
              <a:rPr lang="gl-ES" b="1" dirty="0"/>
              <a:t>Axenda Local 21</a:t>
            </a:r>
            <a:r>
              <a:rPr lang="gl-ES" dirty="0"/>
              <a:t>: Salnés, Burela, Ribadeo, Curtis, Vigo, Coruña, Lugo, Santiago, Ourense, Ferrol, Monforte</a:t>
            </a:r>
          </a:p>
          <a:p>
            <a:pPr lvl="1"/>
            <a:r>
              <a:rPr lang="gl-ES" b="1" dirty="0" err="1"/>
              <a:t>Proxetos</a:t>
            </a:r>
            <a:r>
              <a:rPr lang="gl-ES" b="1" dirty="0"/>
              <a:t> piloto</a:t>
            </a:r>
            <a:r>
              <a:rPr lang="gl-ES" dirty="0"/>
              <a:t>: Vigo, A Coruña, Lugo, Santiago, Pontevedra, Lalín, Paradela, As Pontes, Tui</a:t>
            </a:r>
          </a:p>
        </p:txBody>
      </p:sp>
    </p:spTree>
    <p:extLst>
      <p:ext uri="{BB962C8B-B14F-4D97-AF65-F5344CB8AC3E}">
        <p14:creationId xmlns:p14="http://schemas.microsoft.com/office/powerpoint/2010/main" val="2466274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1524A6E-4261-427B-A593-626D3AFE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FASES DA PLANIFICACIÓN DUNHA ESTRATEXIA TERRITORIAL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D97EC71E-6FCF-443C-AFE4-9A33F3D4A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/>
              <a:t>Diagnose</a:t>
            </a:r>
            <a:endParaRPr lang="es-ES" dirty="0"/>
          </a:p>
          <a:p>
            <a:r>
              <a:rPr lang="es-ES" dirty="0"/>
              <a:t>Marco </a:t>
            </a:r>
            <a:r>
              <a:rPr lang="es-ES" dirty="0" err="1"/>
              <a:t>estratéxico</a:t>
            </a:r>
            <a:r>
              <a:rPr lang="es-ES" dirty="0"/>
              <a:t> e indicadores</a:t>
            </a:r>
          </a:p>
          <a:p>
            <a:r>
              <a:rPr lang="es-ES" dirty="0"/>
              <a:t>Plan de Acción </a:t>
            </a:r>
          </a:p>
          <a:p>
            <a:r>
              <a:rPr lang="es-ES" dirty="0"/>
              <a:t>Contraste</a:t>
            </a:r>
          </a:p>
          <a:p>
            <a:r>
              <a:rPr lang="es-ES" dirty="0" err="1"/>
              <a:t>Execución</a:t>
            </a:r>
            <a:r>
              <a:rPr lang="es-ES" dirty="0"/>
              <a:t>, </a:t>
            </a:r>
            <a:r>
              <a:rPr lang="es-ES" dirty="0" err="1"/>
              <a:t>Seguimento</a:t>
            </a:r>
            <a:r>
              <a:rPr lang="es-ES" dirty="0"/>
              <a:t> e </a:t>
            </a:r>
            <a:r>
              <a:rPr lang="es-ES" dirty="0" err="1"/>
              <a:t>Avaliación</a:t>
            </a:r>
            <a:r>
              <a:rPr lang="es-ES" dirty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31073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2D99D22-E241-42BF-9D6D-925E93F4D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RESPONSABILIDADES OPERATIVAS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xmlns="" id="{F40E731C-89E0-469B-831F-A08477559A6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50068" y="2274824"/>
          <a:ext cx="5393690" cy="38293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7380">
                  <a:extLst>
                    <a:ext uri="{9D8B030D-6E8A-4147-A177-3AD203B41FA5}">
                      <a16:colId xmlns:a16="http://schemas.microsoft.com/office/drawing/2014/main" xmlns="" val="1896431157"/>
                    </a:ext>
                  </a:extLst>
                </a:gridCol>
                <a:gridCol w="2430145">
                  <a:extLst>
                    <a:ext uri="{9D8B030D-6E8A-4147-A177-3AD203B41FA5}">
                      <a16:colId xmlns:a16="http://schemas.microsoft.com/office/drawing/2014/main" xmlns="" val="1717084169"/>
                    </a:ext>
                  </a:extLst>
                </a:gridCol>
                <a:gridCol w="2336165">
                  <a:extLst>
                    <a:ext uri="{9D8B030D-6E8A-4147-A177-3AD203B41FA5}">
                      <a16:colId xmlns:a16="http://schemas.microsoft.com/office/drawing/2014/main" xmlns="" val="9555991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FASE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ACTORES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CONTIDO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027667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Alcaldes(as)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Diálogo para definir obxectivos e ámbito da AUF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0328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2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Alcaldes (as)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Consultas á sociedade civil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680575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3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Comité Técnico</a:t>
                      </a:r>
                      <a:endParaRPr lang="es-E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Comité de Dirección (Alcaldes-as)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Redacta o documento inicial</a:t>
                      </a:r>
                      <a:endParaRPr lang="es-E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Valida o documento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555574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4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Órganos de goberno locais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Aprobación do documento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75161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5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Comité Técnico- Social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Diagnose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002457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Comité Técnico-Social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Marco estratéxico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223649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7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Comité Técnico- Social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Plan de Acción-Indicadores-Proxectos- Normas de Transparencia e Integridade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99352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8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Gobernanza</a:t>
                      </a:r>
                      <a:endParaRPr lang="es-E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Comité de Dirección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Consulta e validación dos Documentos anteriores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96528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9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</a:rPr>
                        <a:t>Comité Técnico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dirty="0" err="1">
                          <a:effectLst/>
                        </a:rPr>
                        <a:t>Execución</a:t>
                      </a:r>
                      <a:r>
                        <a:rPr lang="es-ES" sz="1200" dirty="0">
                          <a:effectLst/>
                        </a:rPr>
                        <a:t>, </a:t>
                      </a:r>
                      <a:r>
                        <a:rPr lang="es-ES" sz="1200" dirty="0" err="1">
                          <a:effectLst/>
                        </a:rPr>
                        <a:t>Seguimento</a:t>
                      </a:r>
                      <a:r>
                        <a:rPr lang="es-ES" sz="1200" dirty="0">
                          <a:effectLst/>
                        </a:rPr>
                        <a:t> e </a:t>
                      </a:r>
                      <a:r>
                        <a:rPr lang="es-ES" sz="1200" dirty="0" err="1">
                          <a:effectLst/>
                        </a:rPr>
                        <a:t>Avaliación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78263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504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609E0C9-2CCE-4BB1-B981-142EBFB33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 NOVA POLÍTICA URBANA DA UE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9331DE9-E1F0-4349-BB55-5607F6782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Das políticas </a:t>
            </a:r>
            <a:r>
              <a:rPr lang="es-ES" dirty="0" err="1"/>
              <a:t>sectoriais</a:t>
            </a:r>
            <a:r>
              <a:rPr lang="es-ES" dirty="0"/>
              <a:t> (urbanismo, </a:t>
            </a:r>
            <a:r>
              <a:rPr lang="es-ES" dirty="0" err="1"/>
              <a:t>mobilidade</a:t>
            </a:r>
            <a:r>
              <a:rPr lang="es-ES" dirty="0"/>
              <a:t>, </a:t>
            </a:r>
            <a:r>
              <a:rPr lang="es-ES" dirty="0" err="1"/>
              <a:t>benestar</a:t>
            </a:r>
            <a:r>
              <a:rPr lang="es-ES" dirty="0"/>
              <a:t>) </a:t>
            </a:r>
            <a:r>
              <a:rPr lang="es-ES" dirty="0" err="1"/>
              <a:t>ás</a:t>
            </a:r>
            <a:r>
              <a:rPr lang="es-ES" dirty="0"/>
              <a:t> políticas integradas</a:t>
            </a:r>
          </a:p>
          <a:p>
            <a:r>
              <a:rPr lang="es-ES" dirty="0"/>
              <a:t>Da política municipal á política territorial</a:t>
            </a:r>
          </a:p>
          <a:p>
            <a:r>
              <a:rPr lang="es-ES" dirty="0"/>
              <a:t>Da </a:t>
            </a:r>
            <a:r>
              <a:rPr lang="es-ES" dirty="0" err="1"/>
              <a:t>xestión</a:t>
            </a:r>
            <a:r>
              <a:rPr lang="es-ES" dirty="0"/>
              <a:t> segmentada por competencias </a:t>
            </a:r>
            <a:r>
              <a:rPr lang="es-ES" dirty="0" err="1"/>
              <a:t>ao</a:t>
            </a:r>
            <a:r>
              <a:rPr lang="es-ES" dirty="0"/>
              <a:t> enfoque global</a:t>
            </a:r>
          </a:p>
        </p:txBody>
      </p:sp>
    </p:spTree>
    <p:extLst>
      <p:ext uri="{BB962C8B-B14F-4D97-AF65-F5344CB8AC3E}">
        <p14:creationId xmlns:p14="http://schemas.microsoft.com/office/powerpoint/2010/main" val="725987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52CF730-639C-459D-BD4D-0C9DBE5D4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OBXETIVOS DA UE 2022-2027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29020D8-D7E4-473E-A5ED-7612BB046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1.-Economía </a:t>
            </a:r>
            <a:r>
              <a:rPr lang="es-ES" dirty="0" err="1"/>
              <a:t>dixital</a:t>
            </a:r>
            <a:r>
              <a:rPr lang="es-ES" dirty="0"/>
              <a:t> e competitiva	</a:t>
            </a:r>
          </a:p>
          <a:p>
            <a:r>
              <a:rPr lang="es-ES" dirty="0"/>
              <a:t>2.-Europa verde descarbonizada, adaptada </a:t>
            </a:r>
            <a:r>
              <a:rPr lang="es-ES" dirty="0" err="1"/>
              <a:t>ao</a:t>
            </a:r>
            <a:r>
              <a:rPr lang="es-ES" dirty="0"/>
              <a:t> cambio climático	</a:t>
            </a:r>
          </a:p>
          <a:p>
            <a:r>
              <a:rPr lang="es-ES" dirty="0"/>
              <a:t>3.-Mobilidade </a:t>
            </a:r>
            <a:r>
              <a:rPr lang="es-ES" dirty="0" err="1"/>
              <a:t>sostible</a:t>
            </a:r>
            <a:r>
              <a:rPr lang="es-ES" dirty="0"/>
              <a:t>	</a:t>
            </a:r>
          </a:p>
          <a:p>
            <a:r>
              <a:rPr lang="es-ES" dirty="0"/>
              <a:t>4.-Sociedade inclusiva	</a:t>
            </a:r>
          </a:p>
          <a:p>
            <a:r>
              <a:rPr lang="es-ES" dirty="0"/>
              <a:t>5.-Desarrollo integrado do territorio	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7180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4A6E422-B37A-4876-ADBA-BF31FA86C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DOCUMENTOS ESTRATÉXICOS UE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844067F-2419-418C-A2D7-2FDA2914B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Pacto Verde</a:t>
            </a:r>
          </a:p>
          <a:p>
            <a:r>
              <a:rPr lang="es-ES" dirty="0"/>
              <a:t>Pilar Europeo de </a:t>
            </a:r>
            <a:r>
              <a:rPr lang="es-ES" dirty="0" err="1"/>
              <a:t>Dereitos</a:t>
            </a:r>
            <a:r>
              <a:rPr lang="es-ES" dirty="0"/>
              <a:t> </a:t>
            </a:r>
            <a:r>
              <a:rPr lang="es-ES" dirty="0" err="1"/>
              <a:t>Sociais</a:t>
            </a:r>
            <a:endParaRPr lang="es-ES" dirty="0"/>
          </a:p>
          <a:p>
            <a:r>
              <a:rPr lang="es-ES" dirty="0"/>
              <a:t>Carta de Leipzig sobre </a:t>
            </a:r>
            <a:r>
              <a:rPr lang="es-ES" dirty="0" err="1"/>
              <a:t>Cidades</a:t>
            </a:r>
            <a:r>
              <a:rPr lang="es-ES" dirty="0"/>
              <a:t> Europeas Sustentables</a:t>
            </a:r>
          </a:p>
          <a:p>
            <a:r>
              <a:rPr lang="es-ES" dirty="0" err="1"/>
              <a:t>Axenda</a:t>
            </a:r>
            <a:r>
              <a:rPr lang="es-ES" dirty="0"/>
              <a:t> Urbana</a:t>
            </a:r>
          </a:p>
          <a:p>
            <a:r>
              <a:rPr lang="es-ES" dirty="0"/>
              <a:t>Nova Bauhaus</a:t>
            </a:r>
          </a:p>
          <a:p>
            <a:r>
              <a:rPr lang="es-ES" dirty="0"/>
              <a:t>Visión Rural</a:t>
            </a:r>
          </a:p>
        </p:txBody>
      </p:sp>
    </p:spTree>
    <p:extLst>
      <p:ext uri="{BB962C8B-B14F-4D97-AF65-F5344CB8AC3E}">
        <p14:creationId xmlns:p14="http://schemas.microsoft.com/office/powerpoint/2010/main" val="632632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3115D4E-12DF-4432-8802-E4BCC31FB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AXENDA URBANA DA UE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C1E2CF7-AFC3-4CC6-8486-093454897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/>
              <a:t>-	</a:t>
            </a:r>
            <a:r>
              <a:rPr lang="es-ES" dirty="0" err="1"/>
              <a:t>calidade</a:t>
            </a:r>
            <a:r>
              <a:rPr lang="es-ES" dirty="0"/>
              <a:t> do aire</a:t>
            </a:r>
          </a:p>
          <a:p>
            <a:r>
              <a:rPr lang="es-ES" dirty="0"/>
              <a:t>-	economía circular</a:t>
            </a:r>
          </a:p>
          <a:p>
            <a:r>
              <a:rPr lang="es-ES" dirty="0"/>
              <a:t>-	adaptación </a:t>
            </a:r>
            <a:r>
              <a:rPr lang="es-ES" dirty="0" err="1"/>
              <a:t>ao</a:t>
            </a:r>
            <a:r>
              <a:rPr lang="es-ES" dirty="0"/>
              <a:t> cambio climático</a:t>
            </a:r>
          </a:p>
          <a:p>
            <a:r>
              <a:rPr lang="es-ES" dirty="0"/>
              <a:t>-	transición </a:t>
            </a:r>
            <a:r>
              <a:rPr lang="es-ES" dirty="0" err="1"/>
              <a:t>dixital</a:t>
            </a:r>
            <a:endParaRPr lang="es-ES" dirty="0"/>
          </a:p>
          <a:p>
            <a:r>
              <a:rPr lang="es-ES" dirty="0"/>
              <a:t>-	transición </a:t>
            </a:r>
            <a:r>
              <a:rPr lang="es-ES" dirty="0" err="1"/>
              <a:t>enerxética</a:t>
            </a:r>
            <a:endParaRPr lang="es-ES" dirty="0"/>
          </a:p>
          <a:p>
            <a:r>
              <a:rPr lang="es-ES" dirty="0"/>
              <a:t>-	</a:t>
            </a:r>
            <a:r>
              <a:rPr lang="es-ES" dirty="0" err="1"/>
              <a:t>vivenda</a:t>
            </a:r>
            <a:endParaRPr lang="es-ES" dirty="0"/>
          </a:p>
          <a:p>
            <a:r>
              <a:rPr lang="es-ES" dirty="0"/>
              <a:t>-	inclusión dos inmigrantes e dos </a:t>
            </a:r>
            <a:r>
              <a:rPr lang="es-ES" dirty="0" err="1"/>
              <a:t>refuxiados</a:t>
            </a:r>
            <a:endParaRPr lang="es-ES" dirty="0"/>
          </a:p>
          <a:p>
            <a:r>
              <a:rPr lang="es-ES" dirty="0"/>
              <a:t>-	contratación pública innovadora e responsable </a:t>
            </a:r>
          </a:p>
          <a:p>
            <a:r>
              <a:rPr lang="es-ES" dirty="0"/>
              <a:t>-	</a:t>
            </a:r>
            <a:r>
              <a:rPr lang="es-ES" dirty="0" err="1"/>
              <a:t>postos</a:t>
            </a:r>
            <a:r>
              <a:rPr lang="es-ES" dirty="0"/>
              <a:t> de </a:t>
            </a:r>
            <a:r>
              <a:rPr lang="es-ES" dirty="0" err="1"/>
              <a:t>traballo</a:t>
            </a:r>
            <a:r>
              <a:rPr lang="es-ES" dirty="0"/>
              <a:t> e capacidades </a:t>
            </a:r>
            <a:r>
              <a:rPr lang="es-ES" dirty="0" err="1"/>
              <a:t>na</a:t>
            </a:r>
            <a:r>
              <a:rPr lang="es-ES" dirty="0"/>
              <a:t> economía local</a:t>
            </a:r>
          </a:p>
          <a:p>
            <a:r>
              <a:rPr lang="es-ES" dirty="0"/>
              <a:t>-	uso sustentable da </a:t>
            </a:r>
            <a:r>
              <a:rPr lang="es-ES" dirty="0" err="1"/>
              <a:t>terra</a:t>
            </a:r>
            <a:r>
              <a:rPr lang="es-ES" dirty="0"/>
              <a:t> e </a:t>
            </a:r>
            <a:r>
              <a:rPr lang="es-ES" dirty="0" err="1"/>
              <a:t>solucións</a:t>
            </a:r>
            <a:r>
              <a:rPr lang="es-ES" dirty="0"/>
              <a:t> </a:t>
            </a:r>
            <a:r>
              <a:rPr lang="es-ES" dirty="0" err="1"/>
              <a:t>baseadas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natureza</a:t>
            </a:r>
            <a:endParaRPr lang="es-ES" dirty="0"/>
          </a:p>
          <a:p>
            <a:r>
              <a:rPr lang="es-ES" dirty="0"/>
              <a:t>-	</a:t>
            </a:r>
            <a:r>
              <a:rPr lang="es-ES" dirty="0" err="1"/>
              <a:t>mobilidade</a:t>
            </a:r>
            <a:r>
              <a:rPr lang="es-ES" dirty="0"/>
              <a:t> urbana</a:t>
            </a:r>
          </a:p>
          <a:p>
            <a:r>
              <a:rPr lang="es-ES" dirty="0"/>
              <a:t>-	pobreza urbana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08213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89FBE9D-2215-4395-B365-149D97012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ESTRATEXIAS COMÚNS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1469E93-084B-4477-AC6B-0C19FD781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/>
              <a:t>Sustentabilidade</a:t>
            </a:r>
            <a:endParaRPr lang="es-ES" dirty="0"/>
          </a:p>
          <a:p>
            <a:r>
              <a:rPr lang="es-ES" dirty="0"/>
              <a:t>Gobernanza</a:t>
            </a:r>
          </a:p>
          <a:p>
            <a:r>
              <a:rPr lang="es-ES" dirty="0"/>
              <a:t>Economía circular</a:t>
            </a:r>
          </a:p>
          <a:p>
            <a:r>
              <a:rPr lang="es-ES" dirty="0" err="1"/>
              <a:t>Estratexia</a:t>
            </a:r>
            <a:r>
              <a:rPr lang="es-ES" dirty="0"/>
              <a:t> Territorial</a:t>
            </a:r>
          </a:p>
        </p:txBody>
      </p:sp>
    </p:spTree>
    <p:extLst>
      <p:ext uri="{BB962C8B-B14F-4D97-AF65-F5344CB8AC3E}">
        <p14:creationId xmlns:p14="http://schemas.microsoft.com/office/powerpoint/2010/main" val="2171048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B48832B-698E-4052-9756-2398D2BFB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MODELOS DE DESARROLLO LOCAL UE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4C49D66-8B04-4C5C-8207-ACA25FC83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Modelo das grandes cidades, de mais de 75.000 habitantes</a:t>
            </a:r>
          </a:p>
          <a:p>
            <a:r>
              <a:rPr lang="pt-BR" dirty="0"/>
              <a:t>Modelo das cidades intermedias, de entre 20.000 e 75.000 habitantes </a:t>
            </a:r>
          </a:p>
          <a:p>
            <a:r>
              <a:rPr lang="pt-BR" dirty="0"/>
              <a:t>Modelo das áreas urbanas funcionais</a:t>
            </a:r>
          </a:p>
          <a:p>
            <a:pPr lvl="2"/>
            <a:r>
              <a:rPr lang="pt-BR" sz="1800" dirty="0"/>
              <a:t>constituídas por unha área </a:t>
            </a:r>
            <a:r>
              <a:rPr lang="pt-BR" sz="1800" dirty="0" err="1"/>
              <a:t>cun</a:t>
            </a:r>
            <a:r>
              <a:rPr lang="pt-BR" sz="1800" dirty="0"/>
              <a:t> mínimo de 20.000 habitantes e unha cabeceira de, polo menos, 10.000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6875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F0F8FB4-6AB5-45E2-9FE9-C887BFC13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CONCELLOS GALEGOS POR TRAMOS DE POBOACIÓN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xmlns="" id="{AADE1B51-827F-4466-9069-6731F5D7FC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035719"/>
              </p:ext>
            </p:extLst>
          </p:nvPr>
        </p:nvGraphicFramePr>
        <p:xfrm>
          <a:off x="2589213" y="2133600"/>
          <a:ext cx="8915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xmlns="" val="2339486898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xmlns="" val="40340638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50.000-300.000 habitantes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7 </a:t>
                      </a:r>
                      <a:r>
                        <a:rPr lang="es-ES" dirty="0" err="1"/>
                        <a:t>concellos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25882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20.000-50.000         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72207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10.000-20.000         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07446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5.000-10.000           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0869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&lt; 5.000                    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1835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5614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A0DBDAC-4D88-48A3-9173-828647CD7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QUÉ É UNHA ÁREA URBANA FUNCIONAL (AUF)?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5B8E535-13AF-414F-8C03-E8AB38617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gl-ES" dirty="0"/>
              <a:t>Agrupación de varios municipios con vínculos funcionais que sumen mais de 20.000 habitantes, entre os que haxa unha cabeceira de polo menos 10.000 habitantes, e con predominio do emprego no sector de servizos</a:t>
            </a:r>
          </a:p>
        </p:txBody>
      </p:sp>
    </p:spTree>
    <p:extLst>
      <p:ext uri="{BB962C8B-B14F-4D97-AF65-F5344CB8AC3E}">
        <p14:creationId xmlns:p14="http://schemas.microsoft.com/office/powerpoint/2010/main" val="650140583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125</TotalTime>
  <Words>724</Words>
  <Application>Microsoft Office PowerPoint</Application>
  <PresentationFormat>Personalizado</PresentationFormat>
  <Paragraphs>127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Espiral</vt:lpstr>
      <vt:lpstr>ÁREAS URBANAS FUNCIONAIS</vt:lpstr>
      <vt:lpstr>A NOVA POLÍTICA URBANA DA UE</vt:lpstr>
      <vt:lpstr>OBXETIVOS DA UE 2022-2027</vt:lpstr>
      <vt:lpstr>DOCUMENTOS ESTRATÉXICOS UE</vt:lpstr>
      <vt:lpstr>AXENDA URBANA DA UE</vt:lpstr>
      <vt:lpstr>ESTRATEXIAS COMÚNS</vt:lpstr>
      <vt:lpstr>MODELOS DE DESARROLLO LOCAL UE</vt:lpstr>
      <vt:lpstr>CONCELLOS GALEGOS POR TRAMOS DE POBOACIÓN</vt:lpstr>
      <vt:lpstr>QUÉ É UNHA ÁREA URBANA FUNCIONAL (AUF)?</vt:lpstr>
      <vt:lpstr>CARACTERÍSTAS DUNHA AUF</vt:lpstr>
      <vt:lpstr>AUF versus Mancomunidades e Consorcios</vt:lpstr>
      <vt:lpstr>DIFICULTADES PARA CREAR AUF</vt:lpstr>
      <vt:lpstr>VANTAXES DE CREAR UNHA AUF</vt:lpstr>
      <vt:lpstr>IMPRESCINDIBLE: ESTRATEXIA PREVIA</vt:lpstr>
      <vt:lpstr>FASES DA PLANIFICACIÓN DUNHA ESTRATEXIA TERRITORIAL</vt:lpstr>
      <vt:lpstr>RESPONSABILIDADES OPERATIVAS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ÁREAS URBANAS FUNCIONAIS</dc:title>
  <dc:creator>jl mendez romeu</dc:creator>
  <cp:lastModifiedBy>EMMA BENS</cp:lastModifiedBy>
  <cp:revision>18</cp:revision>
  <dcterms:created xsi:type="dcterms:W3CDTF">2024-04-30T14:52:01Z</dcterms:created>
  <dcterms:modified xsi:type="dcterms:W3CDTF">2024-05-02T06:53:44Z</dcterms:modified>
</cp:coreProperties>
</file>